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2" r:id="rId8"/>
    <p:sldId id="261" r:id="rId9"/>
    <p:sldId id="263" r:id="rId10"/>
    <p:sldId id="268" r:id="rId11"/>
    <p:sldId id="264" r:id="rId12"/>
    <p:sldId id="269" r:id="rId13"/>
    <p:sldId id="270" r:id="rId14"/>
    <p:sldId id="271" r:id="rId15"/>
    <p:sldId id="272" r:id="rId16"/>
    <p:sldId id="273" r:id="rId17"/>
    <p:sldId id="277" r:id="rId18"/>
    <p:sldId id="274"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9F9"/>
    <a:srgbClr val="F4A71B"/>
    <a:srgbClr val="EBC3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06" autoAdjust="0"/>
  </p:normalViewPr>
  <p:slideViewPr>
    <p:cSldViewPr snapToGrid="0" showGuides="1">
      <p:cViewPr>
        <p:scale>
          <a:sx n="66" d="100"/>
          <a:sy n="66" d="100"/>
        </p:scale>
        <p:origin x="-900" y="-53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3.jpg"/></Relationships>
</file>

<file path=ppt/diagrams/_rels/data2.xml.rels><?xml version="1.0" encoding="UTF-8" standalone="yes"?>
<Relationships xmlns="http://schemas.openxmlformats.org/package/2006/relationships"><Relationship Id="rId1"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1" Type="http://schemas.openxmlformats.org/officeDocument/2006/relationships/image" Target="../media/image13.jpg"/></Relationships>
</file>

<file path=ppt/diagrams/_rels/drawing2.xml.rels><?xml version="1.0" encoding="UTF-8" standalone="yes"?>
<Relationships xmlns="http://schemas.openxmlformats.org/package/2006/relationships"><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DE617-7ABE-4F99-81E0-662D123E8567}" type="doc">
      <dgm:prSet loTypeId="urn:microsoft.com/office/officeart/2005/8/layout/hierarchy4" loCatId="hierarchy" qsTypeId="urn:microsoft.com/office/officeart/2005/8/quickstyle/simple3" qsCatId="simple" csTypeId="urn:microsoft.com/office/officeart/2005/8/colors/accent1_2" csCatId="accent1" phldr="1"/>
      <dgm:spPr/>
      <dgm:t>
        <a:bodyPr/>
        <a:lstStyle/>
        <a:p>
          <a:endParaRPr lang="en-US"/>
        </a:p>
      </dgm:t>
    </dgm:pt>
    <dgm:pt modelId="{8F2CD8B4-7B3B-4AFE-928E-FD3B50C41DCE}">
      <dgm:prSet phldrT="[Text]" custT="1"/>
      <dgm:spPr>
        <a:gradFill flip="none" rotWithShape="0">
          <a:gsLst>
            <a:gs pos="0">
              <a:srgbClr val="F6A604">
                <a:tint val="66000"/>
                <a:satMod val="160000"/>
              </a:srgbClr>
            </a:gs>
            <a:gs pos="50000">
              <a:srgbClr val="F6A604">
                <a:tint val="44500"/>
                <a:satMod val="160000"/>
              </a:srgbClr>
            </a:gs>
            <a:gs pos="100000">
              <a:srgbClr val="F6A604">
                <a:tint val="23500"/>
                <a:satMod val="160000"/>
              </a:srgbClr>
            </a:gs>
          </a:gsLst>
          <a:lin ang="0" scaled="1"/>
          <a:tileRect/>
        </a:gradFill>
        <a:ln>
          <a:noFill/>
        </a:ln>
        <a:effectLst/>
        <a:scene3d>
          <a:camera prst="orthographicFront"/>
          <a:lightRig rig="flat" dir="t"/>
        </a:scene3d>
        <a:sp3d prstMaterial="dkEdge">
          <a:bevelT w="8200" h="38100"/>
        </a:sp3d>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black"/>
              </a:solidFill>
              <a:effectLst/>
              <a:latin typeface="Univers Condensed" panose="020B0506020202050204" pitchFamily="34" charset="0"/>
              <a:ea typeface="+mn-ea"/>
              <a:cs typeface="+mn-cs"/>
            </a:rPr>
            <a:t>HVAC Equipment</a:t>
          </a:r>
        </a:p>
      </dgm:t>
    </dgm:pt>
    <dgm:pt modelId="{F9B1994D-4AC7-4112-AC5B-361917626A86}" type="parTrans" cxnId="{247C34B1-8ABA-4C42-B15E-C8209ABEB246}">
      <dgm:prSet/>
      <dgm:spPr/>
      <dgm:t>
        <a:bodyPr/>
        <a:lstStyle/>
        <a:p>
          <a:endParaRPr lang="en-US" sz="1200" b="1">
            <a:solidFill>
              <a:schemeClr val="tx1"/>
            </a:solidFill>
            <a:effectLst/>
          </a:endParaRPr>
        </a:p>
      </dgm:t>
    </dgm:pt>
    <dgm:pt modelId="{14B79C9A-DDD9-4B9E-8176-B2086FC1EC0B}" type="sibTrans" cxnId="{247C34B1-8ABA-4C42-B15E-C8209ABEB246}">
      <dgm:prSet/>
      <dgm:spPr/>
      <dgm:t>
        <a:bodyPr/>
        <a:lstStyle/>
        <a:p>
          <a:endParaRPr lang="en-US" sz="1200" b="1">
            <a:solidFill>
              <a:schemeClr val="tx1"/>
            </a:solidFill>
            <a:effectLst/>
          </a:endParaRPr>
        </a:p>
      </dgm:t>
    </dgm:pt>
    <dgm:pt modelId="{3C8529E8-2297-466F-BBCA-AEACEA51C036}" type="asst">
      <dgm:prSet phldrT="[Text]" custT="1">
        <dgm:style>
          <a:lnRef idx="2">
            <a:schemeClr val="accent4"/>
          </a:lnRef>
          <a:fillRef idx="1">
            <a:schemeClr val="lt1"/>
          </a:fillRef>
          <a:effectRef idx="0">
            <a:schemeClr val="accent4"/>
          </a:effectRef>
          <a:fontRef idx="minor">
            <a:schemeClr val="dk1"/>
          </a:fontRef>
        </dgm:style>
      </dgm:prSet>
      <dgm:spPr/>
      <dgm:t>
        <a:bodyPr/>
        <a:lstStyle/>
        <a:p>
          <a:pPr>
            <a:buClrTx/>
            <a:buSzTx/>
            <a:buFontTx/>
            <a:buBlip>
              <a:blip xmlns:r="http://schemas.openxmlformats.org/officeDocument/2006/relationships" r:embed="rId1"/>
            </a:buBlip>
          </a:pPr>
          <a:r>
            <a:rPr kumimoji="0" lang="en-US" sz="1200" b="0" i="0" u="none" strike="noStrike" cap="none" spc="0" normalizeH="0" baseline="0" noProof="0" dirty="0">
              <a:ln/>
              <a:solidFill>
                <a:schemeClr val="tx1"/>
              </a:solidFill>
              <a:effectLst/>
              <a:uLnTx/>
              <a:uFillTx/>
              <a:latin typeface="Univers Condensed Light" panose="020B0306020202040204" pitchFamily="34" charset="0"/>
              <a:ea typeface="+mn-ea"/>
              <a:cs typeface="Calibri" panose="020F0502020204030204" pitchFamily="34" charset="0"/>
            </a:rPr>
            <a:t>Air Condition</a:t>
          </a:r>
          <a:endParaRPr lang="en-US" sz="1200" b="0" dirty="0">
            <a:solidFill>
              <a:schemeClr val="tx1"/>
            </a:solidFill>
            <a:effectLst/>
            <a:latin typeface="Univers Condensed Light" panose="020B0306020202040204" pitchFamily="34" charset="0"/>
          </a:endParaRPr>
        </a:p>
      </dgm:t>
    </dgm:pt>
    <dgm:pt modelId="{045D136A-8CCF-447F-A5F4-870EAADD72F0}" type="parTrans" cxnId="{5C954D8E-6B23-44F5-8193-6C53E01295C7}">
      <dgm:prSet/>
      <dgm:spPr/>
      <dgm:t>
        <a:bodyPr/>
        <a:lstStyle/>
        <a:p>
          <a:endParaRPr lang="en-US" sz="1200" b="1">
            <a:solidFill>
              <a:schemeClr val="tx1"/>
            </a:solidFill>
            <a:effectLst/>
          </a:endParaRPr>
        </a:p>
      </dgm:t>
    </dgm:pt>
    <dgm:pt modelId="{D6FCF250-2838-41AC-ABCB-388D7470E5AC}" type="sibTrans" cxnId="{5C954D8E-6B23-44F5-8193-6C53E01295C7}">
      <dgm:prSet/>
      <dgm:spPr/>
      <dgm:t>
        <a:bodyPr/>
        <a:lstStyle/>
        <a:p>
          <a:endParaRPr lang="en-US" sz="1200" b="1">
            <a:solidFill>
              <a:schemeClr val="tx1"/>
            </a:solidFill>
            <a:effectLst/>
          </a:endParaRPr>
        </a:p>
      </dgm:t>
    </dgm:pt>
    <dgm:pt modelId="{7CA22F2B-15E6-4063-A6AB-101C2BD752D1}" type="asst">
      <dgm:prSet phldrT="[Text]" custT="1">
        <dgm:style>
          <a:lnRef idx="2">
            <a:schemeClr val="accent4"/>
          </a:lnRef>
          <a:fillRef idx="1">
            <a:schemeClr val="lt1"/>
          </a:fillRef>
          <a:effectRef idx="0">
            <a:schemeClr val="accent4"/>
          </a:effectRef>
          <a:fontRef idx="minor">
            <a:schemeClr val="dk1"/>
          </a:fontRef>
        </dgm:style>
      </dgm:prSet>
      <dgm:spPr/>
      <dgm:t>
        <a:bodyPr/>
        <a:lstStyle/>
        <a:p>
          <a:pPr marL="0" lvl="0" indent="0" algn="ctr" defTabSz="533400">
            <a:lnSpc>
              <a:spcPct val="90000"/>
            </a:lnSpc>
            <a:spcBef>
              <a:spcPct val="0"/>
            </a:spcBef>
            <a:spcAft>
              <a:spcPct val="35000"/>
            </a:spcAft>
            <a:buClrTx/>
            <a:buSzTx/>
            <a:buFontTx/>
            <a:buNone/>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Ventilation</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gm:t>
    </dgm:pt>
    <dgm:pt modelId="{FD15F1BD-3991-4DCB-BDCF-AA9C3CF699E1}" type="parTrans" cxnId="{FC99B197-ACDB-462B-83DF-AC14172A58A5}">
      <dgm:prSet/>
      <dgm:spPr/>
      <dgm:t>
        <a:bodyPr/>
        <a:lstStyle/>
        <a:p>
          <a:endParaRPr lang="en-US" sz="1200" b="1">
            <a:solidFill>
              <a:schemeClr val="tx1"/>
            </a:solidFill>
            <a:effectLst/>
          </a:endParaRPr>
        </a:p>
      </dgm:t>
    </dgm:pt>
    <dgm:pt modelId="{C03DEF92-667B-4BB8-BD9B-33EFBB6A336A}" type="sibTrans" cxnId="{FC99B197-ACDB-462B-83DF-AC14172A58A5}">
      <dgm:prSet/>
      <dgm:spPr/>
      <dgm:t>
        <a:bodyPr/>
        <a:lstStyle/>
        <a:p>
          <a:endParaRPr lang="en-US" sz="1200" b="1">
            <a:solidFill>
              <a:schemeClr val="tx1"/>
            </a:solidFill>
            <a:effectLst/>
          </a:endParaRPr>
        </a:p>
      </dgm:t>
    </dgm:pt>
    <dgm:pt modelId="{7D8A5EC7-59EA-4A02-9F35-BFECDB6A1579}" type="asst">
      <dgm:prSet phldrT="[Text]" custT="1">
        <dgm:style>
          <a:lnRef idx="2">
            <a:schemeClr val="accent4"/>
          </a:lnRef>
          <a:fillRef idx="1">
            <a:schemeClr val="lt1"/>
          </a:fillRef>
          <a:effectRef idx="0">
            <a:schemeClr val="accent4"/>
          </a:effectRef>
          <a:fontRef idx="minor">
            <a:schemeClr val="dk1"/>
          </a:fontRef>
        </dgm:style>
      </dgm:prSet>
      <dgm:spPr/>
      <dgm:t>
        <a:bodyPr/>
        <a:lstStyle/>
        <a:p>
          <a:pPr marL="0" lvl="0" indent="0" algn="ctr" defTabSz="533400">
            <a:lnSpc>
              <a:spcPct val="90000"/>
            </a:lnSpc>
            <a:spcBef>
              <a:spcPct val="0"/>
            </a:spcBef>
            <a:spcAft>
              <a:spcPct val="35000"/>
            </a:spcAft>
            <a:buClrTx/>
            <a:buSzTx/>
            <a:buFontTx/>
            <a:buNone/>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Vibration Isolator</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gm:t>
    </dgm:pt>
    <dgm:pt modelId="{D543F666-8D0D-455F-A8B2-EF9D5BC64ED9}" type="parTrans" cxnId="{06DFA62E-A154-400C-A227-A1785874E6AC}">
      <dgm:prSet/>
      <dgm:spPr/>
      <dgm:t>
        <a:bodyPr/>
        <a:lstStyle/>
        <a:p>
          <a:endParaRPr lang="en-US" sz="1200" b="1">
            <a:solidFill>
              <a:schemeClr val="tx1"/>
            </a:solidFill>
            <a:effectLst/>
          </a:endParaRPr>
        </a:p>
      </dgm:t>
    </dgm:pt>
    <dgm:pt modelId="{B0CFD4E7-F596-4C68-A24E-C337799E8523}" type="sibTrans" cxnId="{06DFA62E-A154-400C-A227-A1785874E6AC}">
      <dgm:prSet/>
      <dgm:spPr/>
      <dgm:t>
        <a:bodyPr/>
        <a:lstStyle/>
        <a:p>
          <a:endParaRPr lang="en-US" sz="1200" b="1">
            <a:solidFill>
              <a:schemeClr val="tx1"/>
            </a:solidFill>
            <a:effectLst/>
          </a:endParaRPr>
        </a:p>
      </dgm:t>
    </dgm:pt>
    <dgm:pt modelId="{443DC862-74DA-4CDC-8EF2-D8ABF039D3A5}" type="asst">
      <dgm:prSet phldrT="[Text]" custT="1">
        <dgm:style>
          <a:lnRef idx="2">
            <a:schemeClr val="accent4"/>
          </a:lnRef>
          <a:fillRef idx="1">
            <a:schemeClr val="lt1"/>
          </a:fillRef>
          <a:effectRef idx="0">
            <a:schemeClr val="accent4"/>
          </a:effectRef>
          <a:fontRef idx="minor">
            <a:schemeClr val="dk1"/>
          </a:fontRef>
        </dgm:style>
      </dgm:prSet>
      <dgm:spPr/>
      <dgm:t>
        <a:bodyPr/>
        <a:lstStyle/>
        <a:p>
          <a:pPr marL="0" lvl="0" indent="0" algn="ctr" defTabSz="533400">
            <a:lnSpc>
              <a:spcPct val="90000"/>
            </a:lnSpc>
            <a:spcBef>
              <a:spcPct val="0"/>
            </a:spcBef>
            <a:spcAft>
              <a:spcPct val="35000"/>
            </a:spcAft>
            <a:buClrTx/>
            <a:buSzTx/>
            <a:buFontTx/>
            <a:buNone/>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Pre</a:t>
          </a:r>
          <a:r>
            <a:rPr kumimoji="0" lang="ar-EG"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a:t>
          </a: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Isolated</a:t>
          </a:r>
          <a:r>
            <a:rPr kumimoji="0" lang="ar-EG"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 </a:t>
          </a: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pipe</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gm:t>
    </dgm:pt>
    <dgm:pt modelId="{1C4C8038-B4E6-4BB8-A2C4-65DCCD94C82E}" type="parTrans" cxnId="{AED84AFD-0FE7-43A7-8897-C0FF62923287}">
      <dgm:prSet/>
      <dgm:spPr/>
      <dgm:t>
        <a:bodyPr/>
        <a:lstStyle/>
        <a:p>
          <a:endParaRPr lang="en-US" sz="1200" b="1">
            <a:solidFill>
              <a:schemeClr val="tx1"/>
            </a:solidFill>
            <a:effectLst/>
          </a:endParaRPr>
        </a:p>
      </dgm:t>
    </dgm:pt>
    <dgm:pt modelId="{187E3DB3-45EC-4D00-B814-3ADCEBEEE534}" type="sibTrans" cxnId="{AED84AFD-0FE7-43A7-8897-C0FF62923287}">
      <dgm:prSet/>
      <dgm:spPr/>
      <dgm:t>
        <a:bodyPr/>
        <a:lstStyle/>
        <a:p>
          <a:endParaRPr lang="en-US" sz="1200" b="1">
            <a:solidFill>
              <a:schemeClr val="tx1"/>
            </a:solidFill>
            <a:effectLst/>
          </a:endParaRPr>
        </a:p>
      </dgm:t>
    </dgm:pt>
    <dgm:pt modelId="{7FE1AE26-4C31-4A7A-BE8C-F168AD50C659}" type="asst">
      <dgm:prSet phldrT="[Text]" custT="1">
        <dgm:style>
          <a:lnRef idx="2">
            <a:schemeClr val="accent4"/>
          </a:lnRef>
          <a:fillRef idx="1">
            <a:schemeClr val="lt1"/>
          </a:fillRef>
          <a:effectRef idx="0">
            <a:schemeClr val="accent4"/>
          </a:effectRef>
          <a:fontRef idx="minor">
            <a:schemeClr val="dk1"/>
          </a:fontRef>
        </dgm:style>
      </dgm:prSet>
      <dgm:spPr/>
      <dgm:t>
        <a:bodyPr/>
        <a:lstStyle/>
        <a:p>
          <a:pPr>
            <a:buClrTx/>
            <a:buSzTx/>
            <a:buFontTx/>
            <a:buBlip>
              <a:blip xmlns:r="http://schemas.openxmlformats.org/officeDocument/2006/relationships" r:embed="rId1"/>
            </a:buBlip>
          </a:pPr>
          <a:r>
            <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Flanged</a:t>
          </a:r>
          <a:r>
            <a:rPr kumimoji="0" lang="en-US" sz="1200" b="1" i="0" u="none" strike="noStrike" kern="1200" cap="none" spc="0" normalizeH="0" baseline="0" noProof="0" dirty="0">
              <a:ln/>
              <a:solidFill>
                <a:schemeClr val="tx1"/>
              </a:solidFill>
              <a:effectLst/>
              <a:uLnTx/>
              <a:uFillTx/>
              <a:latin typeface="+mj-lt"/>
              <a:ea typeface="+mn-ea"/>
              <a:cs typeface="Calibri" panose="020F0502020204030204" pitchFamily="34" charset="0"/>
            </a:rPr>
            <a:t> </a:t>
          </a:r>
          <a:endParaRPr lang="en-US" sz="1200" b="1" kern="1200" dirty="0">
            <a:solidFill>
              <a:schemeClr val="tx1"/>
            </a:solidFill>
            <a:effectLst/>
          </a:endParaRPr>
        </a:p>
      </dgm:t>
    </dgm:pt>
    <dgm:pt modelId="{B8BF6B3C-5AFC-4E7F-86D0-B687D3EDAA5E}" type="parTrans" cxnId="{C5959FA3-47D7-41F7-BB91-BDD52B253AFE}">
      <dgm:prSet/>
      <dgm:spPr/>
      <dgm:t>
        <a:bodyPr/>
        <a:lstStyle/>
        <a:p>
          <a:endParaRPr lang="en-US" sz="1200" b="1">
            <a:solidFill>
              <a:schemeClr val="tx1"/>
            </a:solidFill>
            <a:effectLst/>
          </a:endParaRPr>
        </a:p>
      </dgm:t>
    </dgm:pt>
    <dgm:pt modelId="{50F6EAB0-AB38-49E0-B728-473B488C843B}" type="sibTrans" cxnId="{C5959FA3-47D7-41F7-BB91-BDD52B253AFE}">
      <dgm:prSet/>
      <dgm:spPr/>
      <dgm:t>
        <a:bodyPr/>
        <a:lstStyle/>
        <a:p>
          <a:endParaRPr lang="en-US" sz="1200" b="1">
            <a:solidFill>
              <a:schemeClr val="tx1"/>
            </a:solidFill>
            <a:effectLst/>
          </a:endParaRPr>
        </a:p>
      </dgm:t>
    </dgm:pt>
    <dgm:pt modelId="{B834A3BA-47DF-4FE5-A936-402D132594F0}" type="asst">
      <dgm:prSet phldrT="[Text]" custT="1">
        <dgm:style>
          <a:lnRef idx="2">
            <a:schemeClr val="accent4"/>
          </a:lnRef>
          <a:fillRef idx="1">
            <a:schemeClr val="lt1"/>
          </a:fillRef>
          <a:effectRef idx="0">
            <a:schemeClr val="accent4"/>
          </a:effectRef>
          <a:fontRef idx="minor">
            <a:schemeClr val="dk1"/>
          </a:fontRef>
        </dgm:style>
      </dgm:prSet>
      <dgm:spPr/>
      <dgm:t>
        <a:bodyPr/>
        <a:lstStyle/>
        <a:p>
          <a:pPr marL="0" lvl="0" indent="0" algn="ctr" defTabSz="533400">
            <a:lnSpc>
              <a:spcPct val="90000"/>
            </a:lnSpc>
            <a:spcBef>
              <a:spcPct val="0"/>
            </a:spcBef>
            <a:spcAft>
              <a:spcPct val="35000"/>
            </a:spcAft>
            <a:buClrTx/>
            <a:buSzTx/>
            <a:buFontTx/>
            <a:buNone/>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Cold &amp; Heating Solar System</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gm:t>
    </dgm:pt>
    <dgm:pt modelId="{0CE5037B-8CE1-4B63-8402-357FD5BB47D5}" type="parTrans" cxnId="{73664FC0-0CF5-48C4-82E9-F807905D8C3A}">
      <dgm:prSet/>
      <dgm:spPr/>
      <dgm:t>
        <a:bodyPr/>
        <a:lstStyle/>
        <a:p>
          <a:endParaRPr lang="en-US" sz="1200" b="1">
            <a:solidFill>
              <a:schemeClr val="tx1"/>
            </a:solidFill>
            <a:effectLst/>
          </a:endParaRPr>
        </a:p>
      </dgm:t>
    </dgm:pt>
    <dgm:pt modelId="{001BF838-EAB3-4792-A122-101F8BC12F59}" type="sibTrans" cxnId="{73664FC0-0CF5-48C4-82E9-F807905D8C3A}">
      <dgm:prSet/>
      <dgm:spPr/>
      <dgm:t>
        <a:bodyPr/>
        <a:lstStyle/>
        <a:p>
          <a:endParaRPr lang="en-US" sz="1200" b="1">
            <a:solidFill>
              <a:schemeClr val="tx1"/>
            </a:solidFill>
            <a:effectLst/>
          </a:endParaRPr>
        </a:p>
      </dgm:t>
    </dgm:pt>
    <dgm:pt modelId="{A5508772-1ACB-4A23-ABB7-3F8A45E4C1E2}" type="pres">
      <dgm:prSet presAssocID="{3D1DE617-7ABE-4F99-81E0-662D123E8567}" presName="Name0" presStyleCnt="0">
        <dgm:presLayoutVars>
          <dgm:chPref val="1"/>
          <dgm:dir/>
          <dgm:animOne val="branch"/>
          <dgm:animLvl val="lvl"/>
          <dgm:resizeHandles/>
        </dgm:presLayoutVars>
      </dgm:prSet>
      <dgm:spPr/>
      <dgm:t>
        <a:bodyPr/>
        <a:lstStyle/>
        <a:p>
          <a:endParaRPr lang="en-US"/>
        </a:p>
      </dgm:t>
    </dgm:pt>
    <dgm:pt modelId="{48B94278-5A3B-40EA-B2E5-BC16CA070F79}" type="pres">
      <dgm:prSet presAssocID="{8F2CD8B4-7B3B-4AFE-928E-FD3B50C41DCE}" presName="vertOne" presStyleCnt="0"/>
      <dgm:spPr/>
    </dgm:pt>
    <dgm:pt modelId="{B97F0200-700B-43EB-AE8F-12F1FA1F6B39}" type="pres">
      <dgm:prSet presAssocID="{8F2CD8B4-7B3B-4AFE-928E-FD3B50C41DCE}" presName="txOne" presStyleLbl="node0" presStyleIdx="0" presStyleCnt="1" custScaleY="103564">
        <dgm:presLayoutVars>
          <dgm:chPref val="3"/>
        </dgm:presLayoutVars>
      </dgm:prSet>
      <dgm:spPr>
        <a:xfrm>
          <a:off x="35" y="109"/>
          <a:ext cx="7219041" cy="427254"/>
        </a:xfrm>
        <a:prstGeom prst="roundRect">
          <a:avLst>
            <a:gd name="adj" fmla="val 10000"/>
          </a:avLst>
        </a:prstGeom>
      </dgm:spPr>
      <dgm:t>
        <a:bodyPr/>
        <a:lstStyle/>
        <a:p>
          <a:endParaRPr lang="en-US"/>
        </a:p>
      </dgm:t>
    </dgm:pt>
    <dgm:pt modelId="{3CD3F11B-ADAF-4EC2-BBF3-89BF19457244}" type="pres">
      <dgm:prSet presAssocID="{8F2CD8B4-7B3B-4AFE-928E-FD3B50C41DCE}" presName="parTransOne" presStyleCnt="0"/>
      <dgm:spPr/>
    </dgm:pt>
    <dgm:pt modelId="{76333E88-FB39-4450-A405-CFBF3455CD98}" type="pres">
      <dgm:prSet presAssocID="{8F2CD8B4-7B3B-4AFE-928E-FD3B50C41DCE}" presName="horzOne" presStyleCnt="0"/>
      <dgm:spPr/>
    </dgm:pt>
    <dgm:pt modelId="{29ABBCB3-E199-4C4E-87C7-6227C7FC25DC}" type="pres">
      <dgm:prSet presAssocID="{3C8529E8-2297-466F-BBCA-AEACEA51C036}" presName="vertTwo" presStyleCnt="0"/>
      <dgm:spPr/>
    </dgm:pt>
    <dgm:pt modelId="{3C5B4D15-38F1-48D0-9673-CE6B4714AB07}" type="pres">
      <dgm:prSet presAssocID="{3C8529E8-2297-466F-BBCA-AEACEA51C036}" presName="txTwo" presStyleLbl="asst1" presStyleIdx="0" presStyleCnt="6">
        <dgm:presLayoutVars>
          <dgm:chPref val="3"/>
        </dgm:presLayoutVars>
      </dgm:prSet>
      <dgm:spPr/>
      <dgm:t>
        <a:bodyPr/>
        <a:lstStyle/>
        <a:p>
          <a:endParaRPr lang="en-US"/>
        </a:p>
      </dgm:t>
    </dgm:pt>
    <dgm:pt modelId="{46F3ED53-924F-40BA-AA56-5A9F0C5AEF51}" type="pres">
      <dgm:prSet presAssocID="{3C8529E8-2297-466F-BBCA-AEACEA51C036}" presName="horzTwo" presStyleCnt="0"/>
      <dgm:spPr/>
    </dgm:pt>
    <dgm:pt modelId="{C52A22FB-B631-4AB4-A136-DCD4ECE454A9}" type="pres">
      <dgm:prSet presAssocID="{D6FCF250-2838-41AC-ABCB-388D7470E5AC}" presName="sibSpaceTwo" presStyleCnt="0"/>
      <dgm:spPr/>
    </dgm:pt>
    <dgm:pt modelId="{1DD1A177-EA7F-4D55-A3C1-37D1B80E13BB}" type="pres">
      <dgm:prSet presAssocID="{7CA22F2B-15E6-4063-A6AB-101C2BD752D1}" presName="vertTwo" presStyleCnt="0"/>
      <dgm:spPr/>
    </dgm:pt>
    <dgm:pt modelId="{1A5CC2E3-7B75-46E2-8E9E-3928BD52DC98}" type="pres">
      <dgm:prSet presAssocID="{7CA22F2B-15E6-4063-A6AB-101C2BD752D1}" presName="txTwo" presStyleLbl="asst1" presStyleIdx="1" presStyleCnt="6">
        <dgm:presLayoutVars>
          <dgm:chPref val="3"/>
        </dgm:presLayoutVars>
      </dgm:prSet>
      <dgm:spPr/>
      <dgm:t>
        <a:bodyPr/>
        <a:lstStyle/>
        <a:p>
          <a:endParaRPr lang="en-US"/>
        </a:p>
      </dgm:t>
    </dgm:pt>
    <dgm:pt modelId="{E37DB41E-5C94-4AE9-B78F-C4675EF1B4A3}" type="pres">
      <dgm:prSet presAssocID="{7CA22F2B-15E6-4063-A6AB-101C2BD752D1}" presName="horzTwo" presStyleCnt="0"/>
      <dgm:spPr/>
    </dgm:pt>
    <dgm:pt modelId="{90C09B99-94DD-4C9E-806E-EE2D21A5EBE1}" type="pres">
      <dgm:prSet presAssocID="{C03DEF92-667B-4BB8-BD9B-33EFBB6A336A}" presName="sibSpaceTwo" presStyleCnt="0"/>
      <dgm:spPr/>
    </dgm:pt>
    <dgm:pt modelId="{F70544E6-5B6C-40A2-9744-9B65FF543767}" type="pres">
      <dgm:prSet presAssocID="{7D8A5EC7-59EA-4A02-9F35-BFECDB6A1579}" presName="vertTwo" presStyleCnt="0"/>
      <dgm:spPr/>
    </dgm:pt>
    <dgm:pt modelId="{60336D50-9BED-4843-972C-4381A5195AFF}" type="pres">
      <dgm:prSet presAssocID="{7D8A5EC7-59EA-4A02-9F35-BFECDB6A1579}" presName="txTwo" presStyleLbl="asst1" presStyleIdx="2" presStyleCnt="6">
        <dgm:presLayoutVars>
          <dgm:chPref val="3"/>
        </dgm:presLayoutVars>
      </dgm:prSet>
      <dgm:spPr/>
      <dgm:t>
        <a:bodyPr/>
        <a:lstStyle/>
        <a:p>
          <a:endParaRPr lang="en-US"/>
        </a:p>
      </dgm:t>
    </dgm:pt>
    <dgm:pt modelId="{2D6E62F3-AF0E-453F-AAC2-10B6BB40FFAF}" type="pres">
      <dgm:prSet presAssocID="{7D8A5EC7-59EA-4A02-9F35-BFECDB6A1579}" presName="horzTwo" presStyleCnt="0"/>
      <dgm:spPr/>
    </dgm:pt>
    <dgm:pt modelId="{1843F995-C652-4E73-AFA5-A42901C56698}" type="pres">
      <dgm:prSet presAssocID="{B0CFD4E7-F596-4C68-A24E-C337799E8523}" presName="sibSpaceTwo" presStyleCnt="0"/>
      <dgm:spPr/>
    </dgm:pt>
    <dgm:pt modelId="{4E4308E0-FD16-41A6-8865-072A8E646A81}" type="pres">
      <dgm:prSet presAssocID="{443DC862-74DA-4CDC-8EF2-D8ABF039D3A5}" presName="vertTwo" presStyleCnt="0"/>
      <dgm:spPr/>
    </dgm:pt>
    <dgm:pt modelId="{8FA15BE4-4711-4531-8A2C-C8A7DA0A2A37}" type="pres">
      <dgm:prSet presAssocID="{443DC862-74DA-4CDC-8EF2-D8ABF039D3A5}" presName="txTwo" presStyleLbl="asst1" presStyleIdx="3" presStyleCnt="6">
        <dgm:presLayoutVars>
          <dgm:chPref val="3"/>
        </dgm:presLayoutVars>
      </dgm:prSet>
      <dgm:spPr/>
      <dgm:t>
        <a:bodyPr/>
        <a:lstStyle/>
        <a:p>
          <a:endParaRPr lang="en-US"/>
        </a:p>
      </dgm:t>
    </dgm:pt>
    <dgm:pt modelId="{66162C3A-A0A6-43F3-80FA-58ED54DA0040}" type="pres">
      <dgm:prSet presAssocID="{443DC862-74DA-4CDC-8EF2-D8ABF039D3A5}" presName="horzTwo" presStyleCnt="0"/>
      <dgm:spPr/>
    </dgm:pt>
    <dgm:pt modelId="{32DF2AA4-4E7A-498F-B5A6-AF564A9BB5AF}" type="pres">
      <dgm:prSet presAssocID="{187E3DB3-45EC-4D00-B814-3ADCEBEEE534}" presName="sibSpaceTwo" presStyleCnt="0"/>
      <dgm:spPr/>
    </dgm:pt>
    <dgm:pt modelId="{246D04DD-60A6-4366-8335-35D8CE6D91EB}" type="pres">
      <dgm:prSet presAssocID="{7FE1AE26-4C31-4A7A-BE8C-F168AD50C659}" presName="vertTwo" presStyleCnt="0"/>
      <dgm:spPr/>
    </dgm:pt>
    <dgm:pt modelId="{0142D734-3737-499E-AA2F-79219BA6D9C6}" type="pres">
      <dgm:prSet presAssocID="{7FE1AE26-4C31-4A7A-BE8C-F168AD50C659}" presName="txTwo" presStyleLbl="asst1" presStyleIdx="4" presStyleCnt="6">
        <dgm:presLayoutVars>
          <dgm:chPref val="3"/>
        </dgm:presLayoutVars>
      </dgm:prSet>
      <dgm:spPr/>
      <dgm:t>
        <a:bodyPr/>
        <a:lstStyle/>
        <a:p>
          <a:endParaRPr lang="en-US"/>
        </a:p>
      </dgm:t>
    </dgm:pt>
    <dgm:pt modelId="{C79C862F-F3EA-445D-A9EE-44EBC0CDC715}" type="pres">
      <dgm:prSet presAssocID="{7FE1AE26-4C31-4A7A-BE8C-F168AD50C659}" presName="horzTwo" presStyleCnt="0"/>
      <dgm:spPr/>
    </dgm:pt>
    <dgm:pt modelId="{B58A8828-CE09-4AA0-AD8D-0553B75FC29B}" type="pres">
      <dgm:prSet presAssocID="{50F6EAB0-AB38-49E0-B728-473B488C843B}" presName="sibSpaceTwo" presStyleCnt="0"/>
      <dgm:spPr/>
    </dgm:pt>
    <dgm:pt modelId="{8E9B78FF-979E-4DD0-BD9B-2D14C939818B}" type="pres">
      <dgm:prSet presAssocID="{B834A3BA-47DF-4FE5-A936-402D132594F0}" presName="vertTwo" presStyleCnt="0"/>
      <dgm:spPr/>
    </dgm:pt>
    <dgm:pt modelId="{75CED2DE-03A6-47F2-9111-34902AE01A31}" type="pres">
      <dgm:prSet presAssocID="{B834A3BA-47DF-4FE5-A936-402D132594F0}" presName="txTwo" presStyleLbl="asst1" presStyleIdx="5" presStyleCnt="6">
        <dgm:presLayoutVars>
          <dgm:chPref val="3"/>
        </dgm:presLayoutVars>
      </dgm:prSet>
      <dgm:spPr/>
      <dgm:t>
        <a:bodyPr/>
        <a:lstStyle/>
        <a:p>
          <a:endParaRPr lang="en-US"/>
        </a:p>
      </dgm:t>
    </dgm:pt>
    <dgm:pt modelId="{733CC687-7F03-453D-86D8-F00CB80161E9}" type="pres">
      <dgm:prSet presAssocID="{B834A3BA-47DF-4FE5-A936-402D132594F0}" presName="horzTwo" presStyleCnt="0"/>
      <dgm:spPr/>
    </dgm:pt>
  </dgm:ptLst>
  <dgm:cxnLst>
    <dgm:cxn modelId="{5C954D8E-6B23-44F5-8193-6C53E01295C7}" srcId="{8F2CD8B4-7B3B-4AFE-928E-FD3B50C41DCE}" destId="{3C8529E8-2297-466F-BBCA-AEACEA51C036}" srcOrd="0" destOrd="0" parTransId="{045D136A-8CCF-447F-A5F4-870EAADD72F0}" sibTransId="{D6FCF250-2838-41AC-ABCB-388D7470E5AC}"/>
    <dgm:cxn modelId="{2CA477EE-8384-4B4D-9262-BD9388BB6167}" type="presOf" srcId="{3D1DE617-7ABE-4F99-81E0-662D123E8567}" destId="{A5508772-1ACB-4A23-ABB7-3F8A45E4C1E2}" srcOrd="0" destOrd="0" presId="urn:microsoft.com/office/officeart/2005/8/layout/hierarchy4"/>
    <dgm:cxn modelId="{DDF5C66D-4445-4193-A8FA-33844314B4FF}" type="presOf" srcId="{7FE1AE26-4C31-4A7A-BE8C-F168AD50C659}" destId="{0142D734-3737-499E-AA2F-79219BA6D9C6}" srcOrd="0" destOrd="0" presId="urn:microsoft.com/office/officeart/2005/8/layout/hierarchy4"/>
    <dgm:cxn modelId="{C8795330-03E4-4516-8D18-0633E20A0D79}" type="presOf" srcId="{443DC862-74DA-4CDC-8EF2-D8ABF039D3A5}" destId="{8FA15BE4-4711-4531-8A2C-C8A7DA0A2A37}" srcOrd="0" destOrd="0" presId="urn:microsoft.com/office/officeart/2005/8/layout/hierarchy4"/>
    <dgm:cxn modelId="{8EAE3473-A43C-4DB0-BEF1-ED4D7FD2094E}" type="presOf" srcId="{8F2CD8B4-7B3B-4AFE-928E-FD3B50C41DCE}" destId="{B97F0200-700B-43EB-AE8F-12F1FA1F6B39}" srcOrd="0" destOrd="0" presId="urn:microsoft.com/office/officeart/2005/8/layout/hierarchy4"/>
    <dgm:cxn modelId="{466AD5C8-0483-4B52-AA2D-4574A355EE7E}" type="presOf" srcId="{7CA22F2B-15E6-4063-A6AB-101C2BD752D1}" destId="{1A5CC2E3-7B75-46E2-8E9E-3928BD52DC98}" srcOrd="0" destOrd="0" presId="urn:microsoft.com/office/officeart/2005/8/layout/hierarchy4"/>
    <dgm:cxn modelId="{06DFA62E-A154-400C-A227-A1785874E6AC}" srcId="{8F2CD8B4-7B3B-4AFE-928E-FD3B50C41DCE}" destId="{7D8A5EC7-59EA-4A02-9F35-BFECDB6A1579}" srcOrd="2" destOrd="0" parTransId="{D543F666-8D0D-455F-A8B2-EF9D5BC64ED9}" sibTransId="{B0CFD4E7-F596-4C68-A24E-C337799E8523}"/>
    <dgm:cxn modelId="{247C34B1-8ABA-4C42-B15E-C8209ABEB246}" srcId="{3D1DE617-7ABE-4F99-81E0-662D123E8567}" destId="{8F2CD8B4-7B3B-4AFE-928E-FD3B50C41DCE}" srcOrd="0" destOrd="0" parTransId="{F9B1994D-4AC7-4112-AC5B-361917626A86}" sibTransId="{14B79C9A-DDD9-4B9E-8176-B2086FC1EC0B}"/>
    <dgm:cxn modelId="{AED84AFD-0FE7-43A7-8897-C0FF62923287}" srcId="{8F2CD8B4-7B3B-4AFE-928E-FD3B50C41DCE}" destId="{443DC862-74DA-4CDC-8EF2-D8ABF039D3A5}" srcOrd="3" destOrd="0" parTransId="{1C4C8038-B4E6-4BB8-A2C4-65DCCD94C82E}" sibTransId="{187E3DB3-45EC-4D00-B814-3ADCEBEEE534}"/>
    <dgm:cxn modelId="{FC99B197-ACDB-462B-83DF-AC14172A58A5}" srcId="{8F2CD8B4-7B3B-4AFE-928E-FD3B50C41DCE}" destId="{7CA22F2B-15E6-4063-A6AB-101C2BD752D1}" srcOrd="1" destOrd="0" parTransId="{FD15F1BD-3991-4DCB-BDCF-AA9C3CF699E1}" sibTransId="{C03DEF92-667B-4BB8-BD9B-33EFBB6A336A}"/>
    <dgm:cxn modelId="{08D6A510-D381-4CD9-AC7A-05A681B398D7}" type="presOf" srcId="{7D8A5EC7-59EA-4A02-9F35-BFECDB6A1579}" destId="{60336D50-9BED-4843-972C-4381A5195AFF}" srcOrd="0" destOrd="0" presId="urn:microsoft.com/office/officeart/2005/8/layout/hierarchy4"/>
    <dgm:cxn modelId="{B635C496-9ED8-42D2-88C9-8AA12DA52389}" type="presOf" srcId="{3C8529E8-2297-466F-BBCA-AEACEA51C036}" destId="{3C5B4D15-38F1-48D0-9673-CE6B4714AB07}" srcOrd="0" destOrd="0" presId="urn:microsoft.com/office/officeart/2005/8/layout/hierarchy4"/>
    <dgm:cxn modelId="{73664FC0-0CF5-48C4-82E9-F807905D8C3A}" srcId="{8F2CD8B4-7B3B-4AFE-928E-FD3B50C41DCE}" destId="{B834A3BA-47DF-4FE5-A936-402D132594F0}" srcOrd="5" destOrd="0" parTransId="{0CE5037B-8CE1-4B63-8402-357FD5BB47D5}" sibTransId="{001BF838-EAB3-4792-A122-101F8BC12F59}"/>
    <dgm:cxn modelId="{C5959FA3-47D7-41F7-BB91-BDD52B253AFE}" srcId="{8F2CD8B4-7B3B-4AFE-928E-FD3B50C41DCE}" destId="{7FE1AE26-4C31-4A7A-BE8C-F168AD50C659}" srcOrd="4" destOrd="0" parTransId="{B8BF6B3C-5AFC-4E7F-86D0-B687D3EDAA5E}" sibTransId="{50F6EAB0-AB38-49E0-B728-473B488C843B}"/>
    <dgm:cxn modelId="{3DCD4A6C-F570-4BFC-835D-AA69B2E71E57}" type="presOf" srcId="{B834A3BA-47DF-4FE5-A936-402D132594F0}" destId="{75CED2DE-03A6-47F2-9111-34902AE01A31}" srcOrd="0" destOrd="0" presId="urn:microsoft.com/office/officeart/2005/8/layout/hierarchy4"/>
    <dgm:cxn modelId="{BBE4516D-B9D9-41F0-A7A9-9C4A0A6123A6}" type="presParOf" srcId="{A5508772-1ACB-4A23-ABB7-3F8A45E4C1E2}" destId="{48B94278-5A3B-40EA-B2E5-BC16CA070F79}" srcOrd="0" destOrd="0" presId="urn:microsoft.com/office/officeart/2005/8/layout/hierarchy4"/>
    <dgm:cxn modelId="{E3713809-B8C9-4CD1-BB4C-F7579C319EE3}" type="presParOf" srcId="{48B94278-5A3B-40EA-B2E5-BC16CA070F79}" destId="{B97F0200-700B-43EB-AE8F-12F1FA1F6B39}" srcOrd="0" destOrd="0" presId="urn:microsoft.com/office/officeart/2005/8/layout/hierarchy4"/>
    <dgm:cxn modelId="{22D39B48-87DC-4D53-9B5E-E9E05F6A5A7E}" type="presParOf" srcId="{48B94278-5A3B-40EA-B2E5-BC16CA070F79}" destId="{3CD3F11B-ADAF-4EC2-BBF3-89BF19457244}" srcOrd="1" destOrd="0" presId="urn:microsoft.com/office/officeart/2005/8/layout/hierarchy4"/>
    <dgm:cxn modelId="{985AA382-D4E3-4774-B1A6-F955561D43E4}" type="presParOf" srcId="{48B94278-5A3B-40EA-B2E5-BC16CA070F79}" destId="{76333E88-FB39-4450-A405-CFBF3455CD98}" srcOrd="2" destOrd="0" presId="urn:microsoft.com/office/officeart/2005/8/layout/hierarchy4"/>
    <dgm:cxn modelId="{87B2771C-A0A0-477B-9942-F9D7C8E857D6}" type="presParOf" srcId="{76333E88-FB39-4450-A405-CFBF3455CD98}" destId="{29ABBCB3-E199-4C4E-87C7-6227C7FC25DC}" srcOrd="0" destOrd="0" presId="urn:microsoft.com/office/officeart/2005/8/layout/hierarchy4"/>
    <dgm:cxn modelId="{F06B9003-BDEA-4F1F-93B1-6B97F9C4CABA}" type="presParOf" srcId="{29ABBCB3-E199-4C4E-87C7-6227C7FC25DC}" destId="{3C5B4D15-38F1-48D0-9673-CE6B4714AB07}" srcOrd="0" destOrd="0" presId="urn:microsoft.com/office/officeart/2005/8/layout/hierarchy4"/>
    <dgm:cxn modelId="{60480FCA-6BC0-4EDB-920C-D0D6097389B4}" type="presParOf" srcId="{29ABBCB3-E199-4C4E-87C7-6227C7FC25DC}" destId="{46F3ED53-924F-40BA-AA56-5A9F0C5AEF51}" srcOrd="1" destOrd="0" presId="urn:microsoft.com/office/officeart/2005/8/layout/hierarchy4"/>
    <dgm:cxn modelId="{BFBA9485-434B-4506-B1B3-883F0D497235}" type="presParOf" srcId="{76333E88-FB39-4450-A405-CFBF3455CD98}" destId="{C52A22FB-B631-4AB4-A136-DCD4ECE454A9}" srcOrd="1" destOrd="0" presId="urn:microsoft.com/office/officeart/2005/8/layout/hierarchy4"/>
    <dgm:cxn modelId="{45727676-651E-4B8E-BF44-2DCEDFB18EEA}" type="presParOf" srcId="{76333E88-FB39-4450-A405-CFBF3455CD98}" destId="{1DD1A177-EA7F-4D55-A3C1-37D1B80E13BB}" srcOrd="2" destOrd="0" presId="urn:microsoft.com/office/officeart/2005/8/layout/hierarchy4"/>
    <dgm:cxn modelId="{89094F50-B6F2-4E62-B168-9A4E7BF2B60D}" type="presParOf" srcId="{1DD1A177-EA7F-4D55-A3C1-37D1B80E13BB}" destId="{1A5CC2E3-7B75-46E2-8E9E-3928BD52DC98}" srcOrd="0" destOrd="0" presId="urn:microsoft.com/office/officeart/2005/8/layout/hierarchy4"/>
    <dgm:cxn modelId="{215AE17B-5ABF-4531-A1B4-E09E8933EC76}" type="presParOf" srcId="{1DD1A177-EA7F-4D55-A3C1-37D1B80E13BB}" destId="{E37DB41E-5C94-4AE9-B78F-C4675EF1B4A3}" srcOrd="1" destOrd="0" presId="urn:microsoft.com/office/officeart/2005/8/layout/hierarchy4"/>
    <dgm:cxn modelId="{B63899B6-402D-4B2E-B40C-255E27FD635A}" type="presParOf" srcId="{76333E88-FB39-4450-A405-CFBF3455CD98}" destId="{90C09B99-94DD-4C9E-806E-EE2D21A5EBE1}" srcOrd="3" destOrd="0" presId="urn:microsoft.com/office/officeart/2005/8/layout/hierarchy4"/>
    <dgm:cxn modelId="{A6F6E566-178D-4F7D-A442-5623AB741C51}" type="presParOf" srcId="{76333E88-FB39-4450-A405-CFBF3455CD98}" destId="{F70544E6-5B6C-40A2-9744-9B65FF543767}" srcOrd="4" destOrd="0" presId="urn:microsoft.com/office/officeart/2005/8/layout/hierarchy4"/>
    <dgm:cxn modelId="{896691B8-B33E-47DD-97F0-D51BB768E30A}" type="presParOf" srcId="{F70544E6-5B6C-40A2-9744-9B65FF543767}" destId="{60336D50-9BED-4843-972C-4381A5195AFF}" srcOrd="0" destOrd="0" presId="urn:microsoft.com/office/officeart/2005/8/layout/hierarchy4"/>
    <dgm:cxn modelId="{84E65FEB-AD2E-4E03-9DC3-7178CE6AF73A}" type="presParOf" srcId="{F70544E6-5B6C-40A2-9744-9B65FF543767}" destId="{2D6E62F3-AF0E-453F-AAC2-10B6BB40FFAF}" srcOrd="1" destOrd="0" presId="urn:microsoft.com/office/officeart/2005/8/layout/hierarchy4"/>
    <dgm:cxn modelId="{73245AEE-424F-4AF3-BE58-F75FF51B20C1}" type="presParOf" srcId="{76333E88-FB39-4450-A405-CFBF3455CD98}" destId="{1843F995-C652-4E73-AFA5-A42901C56698}" srcOrd="5" destOrd="0" presId="urn:microsoft.com/office/officeart/2005/8/layout/hierarchy4"/>
    <dgm:cxn modelId="{9342C55C-9C3A-4F55-9D51-AD718CB073E1}" type="presParOf" srcId="{76333E88-FB39-4450-A405-CFBF3455CD98}" destId="{4E4308E0-FD16-41A6-8865-072A8E646A81}" srcOrd="6" destOrd="0" presId="urn:microsoft.com/office/officeart/2005/8/layout/hierarchy4"/>
    <dgm:cxn modelId="{E41345A9-2C8F-46DB-893C-5D46523B81AA}" type="presParOf" srcId="{4E4308E0-FD16-41A6-8865-072A8E646A81}" destId="{8FA15BE4-4711-4531-8A2C-C8A7DA0A2A37}" srcOrd="0" destOrd="0" presId="urn:microsoft.com/office/officeart/2005/8/layout/hierarchy4"/>
    <dgm:cxn modelId="{8A5EC563-1FE6-4971-B372-0D773BC98E39}" type="presParOf" srcId="{4E4308E0-FD16-41A6-8865-072A8E646A81}" destId="{66162C3A-A0A6-43F3-80FA-58ED54DA0040}" srcOrd="1" destOrd="0" presId="urn:microsoft.com/office/officeart/2005/8/layout/hierarchy4"/>
    <dgm:cxn modelId="{CCCBE142-DD33-4021-BABC-A9F4377A6CEB}" type="presParOf" srcId="{76333E88-FB39-4450-A405-CFBF3455CD98}" destId="{32DF2AA4-4E7A-498F-B5A6-AF564A9BB5AF}" srcOrd="7" destOrd="0" presId="urn:microsoft.com/office/officeart/2005/8/layout/hierarchy4"/>
    <dgm:cxn modelId="{B1E490D0-6BA0-4B70-93FF-E1B7B3D9E7D3}" type="presParOf" srcId="{76333E88-FB39-4450-A405-CFBF3455CD98}" destId="{246D04DD-60A6-4366-8335-35D8CE6D91EB}" srcOrd="8" destOrd="0" presId="urn:microsoft.com/office/officeart/2005/8/layout/hierarchy4"/>
    <dgm:cxn modelId="{FF02A23F-C5E5-44F2-8C9D-D146A254BCA0}" type="presParOf" srcId="{246D04DD-60A6-4366-8335-35D8CE6D91EB}" destId="{0142D734-3737-499E-AA2F-79219BA6D9C6}" srcOrd="0" destOrd="0" presId="urn:microsoft.com/office/officeart/2005/8/layout/hierarchy4"/>
    <dgm:cxn modelId="{1309A833-F7A6-42EF-A7E9-1BDAA1AAE0AB}" type="presParOf" srcId="{246D04DD-60A6-4366-8335-35D8CE6D91EB}" destId="{C79C862F-F3EA-445D-A9EE-44EBC0CDC715}" srcOrd="1" destOrd="0" presId="urn:microsoft.com/office/officeart/2005/8/layout/hierarchy4"/>
    <dgm:cxn modelId="{5E245418-FEF6-4737-BB47-974A0AC254BF}" type="presParOf" srcId="{76333E88-FB39-4450-A405-CFBF3455CD98}" destId="{B58A8828-CE09-4AA0-AD8D-0553B75FC29B}" srcOrd="9" destOrd="0" presId="urn:microsoft.com/office/officeart/2005/8/layout/hierarchy4"/>
    <dgm:cxn modelId="{D7355C3C-D993-4166-8915-9325A00D3A08}" type="presParOf" srcId="{76333E88-FB39-4450-A405-CFBF3455CD98}" destId="{8E9B78FF-979E-4DD0-BD9B-2D14C939818B}" srcOrd="10" destOrd="0" presId="urn:microsoft.com/office/officeart/2005/8/layout/hierarchy4"/>
    <dgm:cxn modelId="{F81F8809-4D9A-4A7D-95D6-91F294C7EC7A}" type="presParOf" srcId="{8E9B78FF-979E-4DD0-BD9B-2D14C939818B}" destId="{75CED2DE-03A6-47F2-9111-34902AE01A31}" srcOrd="0" destOrd="0" presId="urn:microsoft.com/office/officeart/2005/8/layout/hierarchy4"/>
    <dgm:cxn modelId="{3B13B792-803A-4161-856E-473297B7D0ED}" type="presParOf" srcId="{8E9B78FF-979E-4DD0-BD9B-2D14C939818B}" destId="{733CC687-7F03-453D-86D8-F00CB80161E9}" srcOrd="1" destOrd="0" presId="urn:microsoft.com/office/officeart/2005/8/layout/hierarchy4"/>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1DE617-7ABE-4F99-81E0-662D123E8567}" type="doc">
      <dgm:prSet loTypeId="urn:microsoft.com/office/officeart/2005/8/layout/hierarchy4" loCatId="hierarchy" qsTypeId="urn:microsoft.com/office/officeart/2005/8/quickstyle/simple3" qsCatId="simple" csTypeId="urn:microsoft.com/office/officeart/2005/8/colors/accent1_2" csCatId="accent1" phldr="1"/>
      <dgm:spPr/>
      <dgm:t>
        <a:bodyPr/>
        <a:lstStyle/>
        <a:p>
          <a:endParaRPr lang="en-US"/>
        </a:p>
      </dgm:t>
    </dgm:pt>
    <dgm:pt modelId="{8F2CD8B4-7B3B-4AFE-928E-FD3B50C41DCE}">
      <dgm:prSet phldrT="[Text]" custT="1"/>
      <dgm:spPr>
        <a:gradFill flip="none" rotWithShape="0">
          <a:gsLst>
            <a:gs pos="0">
              <a:srgbClr val="F6A604">
                <a:tint val="66000"/>
                <a:satMod val="160000"/>
              </a:srgbClr>
            </a:gs>
            <a:gs pos="50000">
              <a:srgbClr val="F6A604">
                <a:tint val="44500"/>
                <a:satMod val="160000"/>
              </a:srgbClr>
            </a:gs>
            <a:gs pos="100000">
              <a:srgbClr val="F6A604">
                <a:tint val="23500"/>
                <a:satMod val="160000"/>
              </a:srgbClr>
            </a:gs>
          </a:gsLst>
          <a:lin ang="0" scaled="1"/>
          <a:tileRect/>
        </a:gradFill>
        <a:ln>
          <a:noFill/>
        </a:ln>
        <a:effectLst/>
        <a:scene3d>
          <a:camera prst="orthographicFront"/>
          <a:lightRig rig="flat" dir="t"/>
        </a:scene3d>
        <a:sp3d prstMaterial="dkEdge">
          <a:bevelT w="8200" h="38100"/>
        </a:sp3d>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black"/>
              </a:solidFill>
              <a:effectLst/>
              <a:latin typeface="Univers Condensed" panose="020B0506020202050204" pitchFamily="34" charset="0"/>
              <a:ea typeface="+mn-ea"/>
              <a:cs typeface="+mn-cs"/>
            </a:rPr>
            <a:t>Materials</a:t>
          </a:r>
        </a:p>
      </dgm:t>
    </dgm:pt>
    <dgm:pt modelId="{F9B1994D-4AC7-4112-AC5B-361917626A86}" type="parTrans" cxnId="{247C34B1-8ABA-4C42-B15E-C8209ABEB246}">
      <dgm:prSet/>
      <dgm:spPr/>
      <dgm:t>
        <a:bodyPr/>
        <a:lstStyle/>
        <a:p>
          <a:endParaRPr lang="en-US" sz="1200" b="1">
            <a:solidFill>
              <a:schemeClr val="tx1"/>
            </a:solidFill>
            <a:effectLst/>
          </a:endParaRPr>
        </a:p>
      </dgm:t>
    </dgm:pt>
    <dgm:pt modelId="{14B79C9A-DDD9-4B9E-8176-B2086FC1EC0B}" type="sibTrans" cxnId="{247C34B1-8ABA-4C42-B15E-C8209ABEB246}">
      <dgm:prSet/>
      <dgm:spPr/>
      <dgm:t>
        <a:bodyPr/>
        <a:lstStyle/>
        <a:p>
          <a:endParaRPr lang="en-US" sz="1200" b="1">
            <a:solidFill>
              <a:schemeClr val="tx1"/>
            </a:solidFill>
            <a:effectLst/>
          </a:endParaRPr>
        </a:p>
      </dgm:t>
    </dgm:pt>
    <dgm:pt modelId="{3C8529E8-2297-466F-BBCA-AEACEA51C036}" type="asst">
      <dgm:prSet phldrT="[Text]" custT="1">
        <dgm:style>
          <a:lnRef idx="2">
            <a:schemeClr val="accent4"/>
          </a:lnRef>
          <a:fillRef idx="1">
            <a:schemeClr val="lt1"/>
          </a:fillRef>
          <a:effectRef idx="0">
            <a:schemeClr val="accent4"/>
          </a:effectRef>
          <a:fontRef idx="minor">
            <a:schemeClr val="dk1"/>
          </a:fontRef>
        </dgm:style>
      </dgm:prSet>
      <dgm:spPr/>
      <dgm:t>
        <a:bodyPr/>
        <a:lstStyle/>
        <a:p>
          <a:pPr>
            <a:buClrTx/>
            <a:buSzTx/>
            <a:buFontTx/>
            <a:buBlip>
              <a:blip xmlns:r="http://schemas.openxmlformats.org/officeDocument/2006/relationships" r:embed="rId1"/>
            </a:buBlip>
          </a:pPr>
          <a:r>
            <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Concrete</a:t>
          </a:r>
        </a:p>
      </dgm:t>
    </dgm:pt>
    <dgm:pt modelId="{045D136A-8CCF-447F-A5F4-870EAADD72F0}" type="parTrans" cxnId="{5C954D8E-6B23-44F5-8193-6C53E01295C7}">
      <dgm:prSet/>
      <dgm:spPr/>
      <dgm:t>
        <a:bodyPr/>
        <a:lstStyle/>
        <a:p>
          <a:endParaRPr lang="en-US" sz="1200" b="1">
            <a:solidFill>
              <a:schemeClr val="tx1"/>
            </a:solidFill>
            <a:effectLst/>
          </a:endParaRPr>
        </a:p>
      </dgm:t>
    </dgm:pt>
    <dgm:pt modelId="{D6FCF250-2838-41AC-ABCB-388D7470E5AC}" type="sibTrans" cxnId="{5C954D8E-6B23-44F5-8193-6C53E01295C7}">
      <dgm:prSet/>
      <dgm:spPr/>
      <dgm:t>
        <a:bodyPr/>
        <a:lstStyle/>
        <a:p>
          <a:endParaRPr lang="en-US" sz="1200" b="1">
            <a:solidFill>
              <a:schemeClr val="tx1"/>
            </a:solidFill>
            <a:effectLst/>
          </a:endParaRPr>
        </a:p>
      </dgm:t>
    </dgm:pt>
    <dgm:pt modelId="{7CA22F2B-15E6-4063-A6AB-101C2BD752D1}" type="asst">
      <dgm:prSet phldrT="[Text]" custT="1">
        <dgm:style>
          <a:lnRef idx="2">
            <a:schemeClr val="accent4"/>
          </a:lnRef>
          <a:fillRef idx="1">
            <a:schemeClr val="lt1"/>
          </a:fillRef>
          <a:effectRef idx="0">
            <a:schemeClr val="accent4"/>
          </a:effectRef>
          <a:fontRef idx="minor">
            <a:schemeClr val="dk1"/>
          </a:fontRef>
        </dgm:style>
      </dgm:prSet>
      <dgm:spPr/>
      <dgm:t>
        <a:bodyPr/>
        <a:lstStyle/>
        <a:p>
          <a:pPr>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brick</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gm:t>
    </dgm:pt>
    <dgm:pt modelId="{FD15F1BD-3991-4DCB-BDCF-AA9C3CF699E1}" type="parTrans" cxnId="{FC99B197-ACDB-462B-83DF-AC14172A58A5}">
      <dgm:prSet/>
      <dgm:spPr/>
      <dgm:t>
        <a:bodyPr/>
        <a:lstStyle/>
        <a:p>
          <a:endParaRPr lang="en-US" sz="1200" b="1">
            <a:solidFill>
              <a:schemeClr val="tx1"/>
            </a:solidFill>
            <a:effectLst/>
          </a:endParaRPr>
        </a:p>
      </dgm:t>
    </dgm:pt>
    <dgm:pt modelId="{C03DEF92-667B-4BB8-BD9B-33EFBB6A336A}" type="sibTrans" cxnId="{FC99B197-ACDB-462B-83DF-AC14172A58A5}">
      <dgm:prSet/>
      <dgm:spPr/>
      <dgm:t>
        <a:bodyPr/>
        <a:lstStyle/>
        <a:p>
          <a:endParaRPr lang="en-US" sz="1200" b="1">
            <a:solidFill>
              <a:schemeClr val="tx1"/>
            </a:solidFill>
            <a:effectLst/>
          </a:endParaRPr>
        </a:p>
      </dgm:t>
    </dgm:pt>
    <dgm:pt modelId="{7D8A5EC7-59EA-4A02-9F35-BFECDB6A1579}" type="asst">
      <dgm:prSet phldrT="[Text]" custT="1">
        <dgm:style>
          <a:lnRef idx="2">
            <a:schemeClr val="accent4"/>
          </a:lnRef>
          <a:fillRef idx="1">
            <a:schemeClr val="lt1"/>
          </a:fillRef>
          <a:effectRef idx="0">
            <a:schemeClr val="accent4"/>
          </a:effectRef>
          <a:fontRef idx="minor">
            <a:schemeClr val="dk1"/>
          </a:fontRef>
        </dgm:style>
      </dgm:prSet>
      <dgm:spPr/>
      <dgm:t>
        <a:bodyPr/>
        <a:lstStyle/>
        <a:p>
          <a:pPr>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Tiled</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gm:t>
    </dgm:pt>
    <dgm:pt modelId="{D543F666-8D0D-455F-A8B2-EF9D5BC64ED9}" type="parTrans" cxnId="{06DFA62E-A154-400C-A227-A1785874E6AC}">
      <dgm:prSet/>
      <dgm:spPr/>
      <dgm:t>
        <a:bodyPr/>
        <a:lstStyle/>
        <a:p>
          <a:endParaRPr lang="en-US" sz="1200" b="1">
            <a:solidFill>
              <a:schemeClr val="tx1"/>
            </a:solidFill>
            <a:effectLst/>
          </a:endParaRPr>
        </a:p>
      </dgm:t>
    </dgm:pt>
    <dgm:pt modelId="{B0CFD4E7-F596-4C68-A24E-C337799E8523}" type="sibTrans" cxnId="{06DFA62E-A154-400C-A227-A1785874E6AC}">
      <dgm:prSet/>
      <dgm:spPr/>
      <dgm:t>
        <a:bodyPr/>
        <a:lstStyle/>
        <a:p>
          <a:endParaRPr lang="en-US" sz="1200" b="1">
            <a:solidFill>
              <a:schemeClr val="tx1"/>
            </a:solidFill>
            <a:effectLst/>
          </a:endParaRPr>
        </a:p>
      </dgm:t>
    </dgm:pt>
    <dgm:pt modelId="{443DC862-74DA-4CDC-8EF2-D8ABF039D3A5}" type="asst">
      <dgm:prSet phldrT="[Text]" custT="1">
        <dgm:style>
          <a:lnRef idx="2">
            <a:schemeClr val="accent4"/>
          </a:lnRef>
          <a:fillRef idx="1">
            <a:schemeClr val="lt1"/>
          </a:fillRef>
          <a:effectRef idx="0">
            <a:schemeClr val="accent4"/>
          </a:effectRef>
          <a:fontRef idx="minor">
            <a:schemeClr val="dk1"/>
          </a:fontRef>
        </dgm:style>
      </dgm:prSet>
      <dgm:spPr/>
      <dgm:t>
        <a:bodyPr/>
        <a:lstStyle/>
        <a:p>
          <a:pPr>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Interlock</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gm:t>
    </dgm:pt>
    <dgm:pt modelId="{1C4C8038-B4E6-4BB8-A2C4-65DCCD94C82E}" type="parTrans" cxnId="{AED84AFD-0FE7-43A7-8897-C0FF62923287}">
      <dgm:prSet/>
      <dgm:spPr/>
      <dgm:t>
        <a:bodyPr/>
        <a:lstStyle/>
        <a:p>
          <a:endParaRPr lang="en-US" sz="1200" b="1">
            <a:solidFill>
              <a:schemeClr val="tx1"/>
            </a:solidFill>
            <a:effectLst/>
          </a:endParaRPr>
        </a:p>
      </dgm:t>
    </dgm:pt>
    <dgm:pt modelId="{187E3DB3-45EC-4D00-B814-3ADCEBEEE534}" type="sibTrans" cxnId="{AED84AFD-0FE7-43A7-8897-C0FF62923287}">
      <dgm:prSet/>
      <dgm:spPr/>
      <dgm:t>
        <a:bodyPr/>
        <a:lstStyle/>
        <a:p>
          <a:endParaRPr lang="en-US" sz="1200" b="1">
            <a:solidFill>
              <a:schemeClr val="tx1"/>
            </a:solidFill>
            <a:effectLst/>
          </a:endParaRPr>
        </a:p>
      </dgm:t>
    </dgm:pt>
    <dgm:pt modelId="{7FE1AE26-4C31-4A7A-BE8C-F168AD50C659}" type="asst">
      <dgm:prSet phldrT="[Text]" custT="1">
        <dgm:style>
          <a:lnRef idx="2">
            <a:schemeClr val="accent4"/>
          </a:lnRef>
          <a:fillRef idx="1">
            <a:schemeClr val="lt1"/>
          </a:fillRef>
          <a:effectRef idx="0">
            <a:schemeClr val="accent4"/>
          </a:effectRef>
          <a:fontRef idx="minor">
            <a:schemeClr val="dk1"/>
          </a:fontRef>
        </dgm:style>
      </dgm:prSet>
      <dgm:spPr/>
      <dgm:t>
        <a:bodyPr/>
        <a:lstStyle/>
        <a:p>
          <a:pPr>
            <a:buClrTx/>
            <a:buSzTx/>
            <a:buFontTx/>
            <a:buBlip>
              <a:blip xmlns:r="http://schemas.openxmlformats.org/officeDocument/2006/relationships" r:embed="rId1"/>
            </a:buBlip>
          </a:pPr>
          <a:r>
            <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Insulators</a:t>
          </a:r>
        </a:p>
      </dgm:t>
    </dgm:pt>
    <dgm:pt modelId="{B8BF6B3C-5AFC-4E7F-86D0-B687D3EDAA5E}" type="parTrans" cxnId="{C5959FA3-47D7-41F7-BB91-BDD52B253AFE}">
      <dgm:prSet/>
      <dgm:spPr/>
      <dgm:t>
        <a:bodyPr/>
        <a:lstStyle/>
        <a:p>
          <a:endParaRPr lang="en-US" sz="1200" b="1">
            <a:solidFill>
              <a:schemeClr val="tx1"/>
            </a:solidFill>
            <a:effectLst/>
          </a:endParaRPr>
        </a:p>
      </dgm:t>
    </dgm:pt>
    <dgm:pt modelId="{50F6EAB0-AB38-49E0-B728-473B488C843B}" type="sibTrans" cxnId="{C5959FA3-47D7-41F7-BB91-BDD52B253AFE}">
      <dgm:prSet/>
      <dgm:spPr/>
      <dgm:t>
        <a:bodyPr/>
        <a:lstStyle/>
        <a:p>
          <a:endParaRPr lang="en-US" sz="1200" b="1">
            <a:solidFill>
              <a:schemeClr val="tx1"/>
            </a:solidFill>
            <a:effectLst/>
          </a:endParaRPr>
        </a:p>
      </dgm:t>
    </dgm:pt>
    <dgm:pt modelId="{B834A3BA-47DF-4FE5-A936-402D132594F0}" type="asst">
      <dgm:prSet phldrT="[Text]" custT="1">
        <dgm:style>
          <a:lnRef idx="2">
            <a:schemeClr val="accent4"/>
          </a:lnRef>
          <a:fillRef idx="1">
            <a:schemeClr val="lt1"/>
          </a:fillRef>
          <a:effectRef idx="0">
            <a:schemeClr val="accent4"/>
          </a:effectRef>
          <a:fontRef idx="minor">
            <a:schemeClr val="dk1"/>
          </a:fontRef>
        </dgm:style>
      </dgm:prSet>
      <dgm:spPr/>
      <dgm:t>
        <a:bodyPr/>
        <a:lstStyle/>
        <a:p>
          <a:pPr>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Cement</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gm:t>
    </dgm:pt>
    <dgm:pt modelId="{0CE5037B-8CE1-4B63-8402-357FD5BB47D5}" type="parTrans" cxnId="{73664FC0-0CF5-48C4-82E9-F807905D8C3A}">
      <dgm:prSet/>
      <dgm:spPr/>
      <dgm:t>
        <a:bodyPr/>
        <a:lstStyle/>
        <a:p>
          <a:endParaRPr lang="en-US" sz="1200" b="1">
            <a:solidFill>
              <a:schemeClr val="tx1"/>
            </a:solidFill>
            <a:effectLst/>
          </a:endParaRPr>
        </a:p>
      </dgm:t>
    </dgm:pt>
    <dgm:pt modelId="{001BF838-EAB3-4792-A122-101F8BC12F59}" type="sibTrans" cxnId="{73664FC0-0CF5-48C4-82E9-F807905D8C3A}">
      <dgm:prSet/>
      <dgm:spPr/>
      <dgm:t>
        <a:bodyPr/>
        <a:lstStyle/>
        <a:p>
          <a:endParaRPr lang="en-US" sz="1200" b="1">
            <a:solidFill>
              <a:schemeClr val="tx1"/>
            </a:solidFill>
            <a:effectLst/>
          </a:endParaRPr>
        </a:p>
      </dgm:t>
    </dgm:pt>
    <dgm:pt modelId="{7EB9C861-0853-405E-8899-1876C11DABF2}" type="asst">
      <dgm:prSet phldrT="[Text]" custT="1">
        <dgm:style>
          <a:lnRef idx="2">
            <a:schemeClr val="accent4"/>
          </a:lnRef>
          <a:fillRef idx="1">
            <a:schemeClr val="lt1"/>
          </a:fillRef>
          <a:effectRef idx="0">
            <a:schemeClr val="accent4"/>
          </a:effectRef>
          <a:fontRef idx="minor">
            <a:schemeClr val="dk1"/>
          </a:fontRef>
        </dgm:style>
      </dgm:prSet>
      <dgm:spPr/>
      <dgm:t>
        <a:bodyPr/>
        <a:lstStyle/>
        <a:p>
          <a:pPr>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Sand</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gm:t>
    </dgm:pt>
    <dgm:pt modelId="{175F22D0-493A-48E0-AC1A-1BD6B00AB15D}" type="parTrans" cxnId="{B7ABC84D-7E13-49B3-953C-160A8CCF676E}">
      <dgm:prSet/>
      <dgm:spPr/>
      <dgm:t>
        <a:bodyPr/>
        <a:lstStyle/>
        <a:p>
          <a:endParaRPr lang="en-US"/>
        </a:p>
      </dgm:t>
    </dgm:pt>
    <dgm:pt modelId="{CEFB1AC6-FCCB-43D0-AF3E-99A581113CCF}" type="sibTrans" cxnId="{B7ABC84D-7E13-49B3-953C-160A8CCF676E}">
      <dgm:prSet/>
      <dgm:spPr/>
      <dgm:t>
        <a:bodyPr/>
        <a:lstStyle/>
        <a:p>
          <a:endParaRPr lang="en-US"/>
        </a:p>
      </dgm:t>
    </dgm:pt>
    <dgm:pt modelId="{A5508772-1ACB-4A23-ABB7-3F8A45E4C1E2}" type="pres">
      <dgm:prSet presAssocID="{3D1DE617-7ABE-4F99-81E0-662D123E8567}" presName="Name0" presStyleCnt="0">
        <dgm:presLayoutVars>
          <dgm:chPref val="1"/>
          <dgm:dir/>
          <dgm:animOne val="branch"/>
          <dgm:animLvl val="lvl"/>
          <dgm:resizeHandles/>
        </dgm:presLayoutVars>
      </dgm:prSet>
      <dgm:spPr/>
      <dgm:t>
        <a:bodyPr/>
        <a:lstStyle/>
        <a:p>
          <a:endParaRPr lang="en-US"/>
        </a:p>
      </dgm:t>
    </dgm:pt>
    <dgm:pt modelId="{48B94278-5A3B-40EA-B2E5-BC16CA070F79}" type="pres">
      <dgm:prSet presAssocID="{8F2CD8B4-7B3B-4AFE-928E-FD3B50C41DCE}" presName="vertOne" presStyleCnt="0"/>
      <dgm:spPr/>
    </dgm:pt>
    <dgm:pt modelId="{B97F0200-700B-43EB-AE8F-12F1FA1F6B39}" type="pres">
      <dgm:prSet presAssocID="{8F2CD8B4-7B3B-4AFE-928E-FD3B50C41DCE}" presName="txOne" presStyleLbl="node0" presStyleIdx="0" presStyleCnt="1" custScaleY="103564">
        <dgm:presLayoutVars>
          <dgm:chPref val="3"/>
        </dgm:presLayoutVars>
      </dgm:prSet>
      <dgm:spPr>
        <a:xfrm>
          <a:off x="5569" y="109"/>
          <a:ext cx="7207973" cy="427254"/>
        </a:xfrm>
        <a:prstGeom prst="roundRect">
          <a:avLst>
            <a:gd name="adj" fmla="val 10000"/>
          </a:avLst>
        </a:prstGeom>
      </dgm:spPr>
      <dgm:t>
        <a:bodyPr/>
        <a:lstStyle/>
        <a:p>
          <a:endParaRPr lang="en-US"/>
        </a:p>
      </dgm:t>
    </dgm:pt>
    <dgm:pt modelId="{3CD3F11B-ADAF-4EC2-BBF3-89BF19457244}" type="pres">
      <dgm:prSet presAssocID="{8F2CD8B4-7B3B-4AFE-928E-FD3B50C41DCE}" presName="parTransOne" presStyleCnt="0"/>
      <dgm:spPr/>
    </dgm:pt>
    <dgm:pt modelId="{76333E88-FB39-4450-A405-CFBF3455CD98}" type="pres">
      <dgm:prSet presAssocID="{8F2CD8B4-7B3B-4AFE-928E-FD3B50C41DCE}" presName="horzOne" presStyleCnt="0"/>
      <dgm:spPr/>
    </dgm:pt>
    <dgm:pt modelId="{29ABBCB3-E199-4C4E-87C7-6227C7FC25DC}" type="pres">
      <dgm:prSet presAssocID="{3C8529E8-2297-466F-BBCA-AEACEA51C036}" presName="vertTwo" presStyleCnt="0"/>
      <dgm:spPr/>
    </dgm:pt>
    <dgm:pt modelId="{3C5B4D15-38F1-48D0-9673-CE6B4714AB07}" type="pres">
      <dgm:prSet presAssocID="{3C8529E8-2297-466F-BBCA-AEACEA51C036}" presName="txTwo" presStyleLbl="asst1" presStyleIdx="0" presStyleCnt="7">
        <dgm:presLayoutVars>
          <dgm:chPref val="3"/>
        </dgm:presLayoutVars>
      </dgm:prSet>
      <dgm:spPr/>
      <dgm:t>
        <a:bodyPr/>
        <a:lstStyle/>
        <a:p>
          <a:endParaRPr lang="en-US"/>
        </a:p>
      </dgm:t>
    </dgm:pt>
    <dgm:pt modelId="{46F3ED53-924F-40BA-AA56-5A9F0C5AEF51}" type="pres">
      <dgm:prSet presAssocID="{3C8529E8-2297-466F-BBCA-AEACEA51C036}" presName="horzTwo" presStyleCnt="0"/>
      <dgm:spPr/>
    </dgm:pt>
    <dgm:pt modelId="{C52A22FB-B631-4AB4-A136-DCD4ECE454A9}" type="pres">
      <dgm:prSet presAssocID="{D6FCF250-2838-41AC-ABCB-388D7470E5AC}" presName="sibSpaceTwo" presStyleCnt="0"/>
      <dgm:spPr/>
    </dgm:pt>
    <dgm:pt modelId="{1DD1A177-EA7F-4D55-A3C1-37D1B80E13BB}" type="pres">
      <dgm:prSet presAssocID="{7CA22F2B-15E6-4063-A6AB-101C2BD752D1}" presName="vertTwo" presStyleCnt="0"/>
      <dgm:spPr/>
    </dgm:pt>
    <dgm:pt modelId="{1A5CC2E3-7B75-46E2-8E9E-3928BD52DC98}" type="pres">
      <dgm:prSet presAssocID="{7CA22F2B-15E6-4063-A6AB-101C2BD752D1}" presName="txTwo" presStyleLbl="asst1" presStyleIdx="1" presStyleCnt="7">
        <dgm:presLayoutVars>
          <dgm:chPref val="3"/>
        </dgm:presLayoutVars>
      </dgm:prSet>
      <dgm:spPr/>
      <dgm:t>
        <a:bodyPr/>
        <a:lstStyle/>
        <a:p>
          <a:endParaRPr lang="en-US"/>
        </a:p>
      </dgm:t>
    </dgm:pt>
    <dgm:pt modelId="{E37DB41E-5C94-4AE9-B78F-C4675EF1B4A3}" type="pres">
      <dgm:prSet presAssocID="{7CA22F2B-15E6-4063-A6AB-101C2BD752D1}" presName="horzTwo" presStyleCnt="0"/>
      <dgm:spPr/>
    </dgm:pt>
    <dgm:pt modelId="{90C09B99-94DD-4C9E-806E-EE2D21A5EBE1}" type="pres">
      <dgm:prSet presAssocID="{C03DEF92-667B-4BB8-BD9B-33EFBB6A336A}" presName="sibSpaceTwo" presStyleCnt="0"/>
      <dgm:spPr/>
    </dgm:pt>
    <dgm:pt modelId="{F70544E6-5B6C-40A2-9744-9B65FF543767}" type="pres">
      <dgm:prSet presAssocID="{7D8A5EC7-59EA-4A02-9F35-BFECDB6A1579}" presName="vertTwo" presStyleCnt="0"/>
      <dgm:spPr/>
    </dgm:pt>
    <dgm:pt modelId="{60336D50-9BED-4843-972C-4381A5195AFF}" type="pres">
      <dgm:prSet presAssocID="{7D8A5EC7-59EA-4A02-9F35-BFECDB6A1579}" presName="txTwo" presStyleLbl="asst1" presStyleIdx="2" presStyleCnt="7">
        <dgm:presLayoutVars>
          <dgm:chPref val="3"/>
        </dgm:presLayoutVars>
      </dgm:prSet>
      <dgm:spPr/>
      <dgm:t>
        <a:bodyPr/>
        <a:lstStyle/>
        <a:p>
          <a:endParaRPr lang="en-US"/>
        </a:p>
      </dgm:t>
    </dgm:pt>
    <dgm:pt modelId="{2D6E62F3-AF0E-453F-AAC2-10B6BB40FFAF}" type="pres">
      <dgm:prSet presAssocID="{7D8A5EC7-59EA-4A02-9F35-BFECDB6A1579}" presName="horzTwo" presStyleCnt="0"/>
      <dgm:spPr/>
    </dgm:pt>
    <dgm:pt modelId="{1843F995-C652-4E73-AFA5-A42901C56698}" type="pres">
      <dgm:prSet presAssocID="{B0CFD4E7-F596-4C68-A24E-C337799E8523}" presName="sibSpaceTwo" presStyleCnt="0"/>
      <dgm:spPr/>
    </dgm:pt>
    <dgm:pt modelId="{4E4308E0-FD16-41A6-8865-072A8E646A81}" type="pres">
      <dgm:prSet presAssocID="{443DC862-74DA-4CDC-8EF2-D8ABF039D3A5}" presName="vertTwo" presStyleCnt="0"/>
      <dgm:spPr/>
    </dgm:pt>
    <dgm:pt modelId="{8FA15BE4-4711-4531-8A2C-C8A7DA0A2A37}" type="pres">
      <dgm:prSet presAssocID="{443DC862-74DA-4CDC-8EF2-D8ABF039D3A5}" presName="txTwo" presStyleLbl="asst1" presStyleIdx="3" presStyleCnt="7">
        <dgm:presLayoutVars>
          <dgm:chPref val="3"/>
        </dgm:presLayoutVars>
      </dgm:prSet>
      <dgm:spPr/>
      <dgm:t>
        <a:bodyPr/>
        <a:lstStyle/>
        <a:p>
          <a:endParaRPr lang="en-US"/>
        </a:p>
      </dgm:t>
    </dgm:pt>
    <dgm:pt modelId="{66162C3A-A0A6-43F3-80FA-58ED54DA0040}" type="pres">
      <dgm:prSet presAssocID="{443DC862-74DA-4CDC-8EF2-D8ABF039D3A5}" presName="horzTwo" presStyleCnt="0"/>
      <dgm:spPr/>
    </dgm:pt>
    <dgm:pt modelId="{32DF2AA4-4E7A-498F-B5A6-AF564A9BB5AF}" type="pres">
      <dgm:prSet presAssocID="{187E3DB3-45EC-4D00-B814-3ADCEBEEE534}" presName="sibSpaceTwo" presStyleCnt="0"/>
      <dgm:spPr/>
    </dgm:pt>
    <dgm:pt modelId="{246D04DD-60A6-4366-8335-35D8CE6D91EB}" type="pres">
      <dgm:prSet presAssocID="{7FE1AE26-4C31-4A7A-BE8C-F168AD50C659}" presName="vertTwo" presStyleCnt="0"/>
      <dgm:spPr/>
    </dgm:pt>
    <dgm:pt modelId="{0142D734-3737-499E-AA2F-79219BA6D9C6}" type="pres">
      <dgm:prSet presAssocID="{7FE1AE26-4C31-4A7A-BE8C-F168AD50C659}" presName="txTwo" presStyleLbl="asst1" presStyleIdx="4" presStyleCnt="7">
        <dgm:presLayoutVars>
          <dgm:chPref val="3"/>
        </dgm:presLayoutVars>
      </dgm:prSet>
      <dgm:spPr/>
      <dgm:t>
        <a:bodyPr/>
        <a:lstStyle/>
        <a:p>
          <a:endParaRPr lang="en-US"/>
        </a:p>
      </dgm:t>
    </dgm:pt>
    <dgm:pt modelId="{C79C862F-F3EA-445D-A9EE-44EBC0CDC715}" type="pres">
      <dgm:prSet presAssocID="{7FE1AE26-4C31-4A7A-BE8C-F168AD50C659}" presName="horzTwo" presStyleCnt="0"/>
      <dgm:spPr/>
    </dgm:pt>
    <dgm:pt modelId="{B58A8828-CE09-4AA0-AD8D-0553B75FC29B}" type="pres">
      <dgm:prSet presAssocID="{50F6EAB0-AB38-49E0-B728-473B488C843B}" presName="sibSpaceTwo" presStyleCnt="0"/>
      <dgm:spPr/>
    </dgm:pt>
    <dgm:pt modelId="{8E9B78FF-979E-4DD0-BD9B-2D14C939818B}" type="pres">
      <dgm:prSet presAssocID="{B834A3BA-47DF-4FE5-A936-402D132594F0}" presName="vertTwo" presStyleCnt="0"/>
      <dgm:spPr/>
    </dgm:pt>
    <dgm:pt modelId="{75CED2DE-03A6-47F2-9111-34902AE01A31}" type="pres">
      <dgm:prSet presAssocID="{B834A3BA-47DF-4FE5-A936-402D132594F0}" presName="txTwo" presStyleLbl="asst1" presStyleIdx="5" presStyleCnt="7">
        <dgm:presLayoutVars>
          <dgm:chPref val="3"/>
        </dgm:presLayoutVars>
      </dgm:prSet>
      <dgm:spPr/>
      <dgm:t>
        <a:bodyPr/>
        <a:lstStyle/>
        <a:p>
          <a:endParaRPr lang="en-US"/>
        </a:p>
      </dgm:t>
    </dgm:pt>
    <dgm:pt modelId="{733CC687-7F03-453D-86D8-F00CB80161E9}" type="pres">
      <dgm:prSet presAssocID="{B834A3BA-47DF-4FE5-A936-402D132594F0}" presName="horzTwo" presStyleCnt="0"/>
      <dgm:spPr/>
    </dgm:pt>
    <dgm:pt modelId="{5FCAE610-41D0-4178-889F-71C8C36D9779}" type="pres">
      <dgm:prSet presAssocID="{001BF838-EAB3-4792-A122-101F8BC12F59}" presName="sibSpaceTwo" presStyleCnt="0"/>
      <dgm:spPr/>
    </dgm:pt>
    <dgm:pt modelId="{037AF999-6F3E-4931-9A5C-0EDDACAC1B30}" type="pres">
      <dgm:prSet presAssocID="{7EB9C861-0853-405E-8899-1876C11DABF2}" presName="vertTwo" presStyleCnt="0"/>
      <dgm:spPr/>
    </dgm:pt>
    <dgm:pt modelId="{5555BA6E-7982-4BF4-B9E7-FA1928289744}" type="pres">
      <dgm:prSet presAssocID="{7EB9C861-0853-405E-8899-1876C11DABF2}" presName="txTwo" presStyleLbl="asst1" presStyleIdx="6" presStyleCnt="7">
        <dgm:presLayoutVars>
          <dgm:chPref val="3"/>
        </dgm:presLayoutVars>
      </dgm:prSet>
      <dgm:spPr/>
      <dgm:t>
        <a:bodyPr/>
        <a:lstStyle/>
        <a:p>
          <a:endParaRPr lang="en-US"/>
        </a:p>
      </dgm:t>
    </dgm:pt>
    <dgm:pt modelId="{033B5988-D0E4-46E8-957F-8443B4BB6419}" type="pres">
      <dgm:prSet presAssocID="{7EB9C861-0853-405E-8899-1876C11DABF2}" presName="horzTwo" presStyleCnt="0"/>
      <dgm:spPr/>
    </dgm:pt>
  </dgm:ptLst>
  <dgm:cxnLst>
    <dgm:cxn modelId="{EF7DAE51-3130-4956-9D04-2CCF1C739F04}" type="presOf" srcId="{7EB9C861-0853-405E-8899-1876C11DABF2}" destId="{5555BA6E-7982-4BF4-B9E7-FA1928289744}" srcOrd="0" destOrd="0" presId="urn:microsoft.com/office/officeart/2005/8/layout/hierarchy4"/>
    <dgm:cxn modelId="{5C954D8E-6B23-44F5-8193-6C53E01295C7}" srcId="{8F2CD8B4-7B3B-4AFE-928E-FD3B50C41DCE}" destId="{3C8529E8-2297-466F-BBCA-AEACEA51C036}" srcOrd="0" destOrd="0" parTransId="{045D136A-8CCF-447F-A5F4-870EAADD72F0}" sibTransId="{D6FCF250-2838-41AC-ABCB-388D7470E5AC}"/>
    <dgm:cxn modelId="{2CA477EE-8384-4B4D-9262-BD9388BB6167}" type="presOf" srcId="{3D1DE617-7ABE-4F99-81E0-662D123E8567}" destId="{A5508772-1ACB-4A23-ABB7-3F8A45E4C1E2}" srcOrd="0" destOrd="0" presId="urn:microsoft.com/office/officeart/2005/8/layout/hierarchy4"/>
    <dgm:cxn modelId="{DDF5C66D-4445-4193-A8FA-33844314B4FF}" type="presOf" srcId="{7FE1AE26-4C31-4A7A-BE8C-F168AD50C659}" destId="{0142D734-3737-499E-AA2F-79219BA6D9C6}" srcOrd="0" destOrd="0" presId="urn:microsoft.com/office/officeart/2005/8/layout/hierarchy4"/>
    <dgm:cxn modelId="{C8795330-03E4-4516-8D18-0633E20A0D79}" type="presOf" srcId="{443DC862-74DA-4CDC-8EF2-D8ABF039D3A5}" destId="{8FA15BE4-4711-4531-8A2C-C8A7DA0A2A37}" srcOrd="0" destOrd="0" presId="urn:microsoft.com/office/officeart/2005/8/layout/hierarchy4"/>
    <dgm:cxn modelId="{8EAE3473-A43C-4DB0-BEF1-ED4D7FD2094E}" type="presOf" srcId="{8F2CD8B4-7B3B-4AFE-928E-FD3B50C41DCE}" destId="{B97F0200-700B-43EB-AE8F-12F1FA1F6B39}" srcOrd="0" destOrd="0" presId="urn:microsoft.com/office/officeart/2005/8/layout/hierarchy4"/>
    <dgm:cxn modelId="{466AD5C8-0483-4B52-AA2D-4574A355EE7E}" type="presOf" srcId="{7CA22F2B-15E6-4063-A6AB-101C2BD752D1}" destId="{1A5CC2E3-7B75-46E2-8E9E-3928BD52DC98}" srcOrd="0" destOrd="0" presId="urn:microsoft.com/office/officeart/2005/8/layout/hierarchy4"/>
    <dgm:cxn modelId="{06DFA62E-A154-400C-A227-A1785874E6AC}" srcId="{8F2CD8B4-7B3B-4AFE-928E-FD3B50C41DCE}" destId="{7D8A5EC7-59EA-4A02-9F35-BFECDB6A1579}" srcOrd="2" destOrd="0" parTransId="{D543F666-8D0D-455F-A8B2-EF9D5BC64ED9}" sibTransId="{B0CFD4E7-F596-4C68-A24E-C337799E8523}"/>
    <dgm:cxn modelId="{247C34B1-8ABA-4C42-B15E-C8209ABEB246}" srcId="{3D1DE617-7ABE-4F99-81E0-662D123E8567}" destId="{8F2CD8B4-7B3B-4AFE-928E-FD3B50C41DCE}" srcOrd="0" destOrd="0" parTransId="{F9B1994D-4AC7-4112-AC5B-361917626A86}" sibTransId="{14B79C9A-DDD9-4B9E-8176-B2086FC1EC0B}"/>
    <dgm:cxn modelId="{AED84AFD-0FE7-43A7-8897-C0FF62923287}" srcId="{8F2CD8B4-7B3B-4AFE-928E-FD3B50C41DCE}" destId="{443DC862-74DA-4CDC-8EF2-D8ABF039D3A5}" srcOrd="3" destOrd="0" parTransId="{1C4C8038-B4E6-4BB8-A2C4-65DCCD94C82E}" sibTransId="{187E3DB3-45EC-4D00-B814-3ADCEBEEE534}"/>
    <dgm:cxn modelId="{FC99B197-ACDB-462B-83DF-AC14172A58A5}" srcId="{8F2CD8B4-7B3B-4AFE-928E-FD3B50C41DCE}" destId="{7CA22F2B-15E6-4063-A6AB-101C2BD752D1}" srcOrd="1" destOrd="0" parTransId="{FD15F1BD-3991-4DCB-BDCF-AA9C3CF699E1}" sibTransId="{C03DEF92-667B-4BB8-BD9B-33EFBB6A336A}"/>
    <dgm:cxn modelId="{08D6A510-D381-4CD9-AC7A-05A681B398D7}" type="presOf" srcId="{7D8A5EC7-59EA-4A02-9F35-BFECDB6A1579}" destId="{60336D50-9BED-4843-972C-4381A5195AFF}" srcOrd="0" destOrd="0" presId="urn:microsoft.com/office/officeart/2005/8/layout/hierarchy4"/>
    <dgm:cxn modelId="{B635C496-9ED8-42D2-88C9-8AA12DA52389}" type="presOf" srcId="{3C8529E8-2297-466F-BBCA-AEACEA51C036}" destId="{3C5B4D15-38F1-48D0-9673-CE6B4714AB07}" srcOrd="0" destOrd="0" presId="urn:microsoft.com/office/officeart/2005/8/layout/hierarchy4"/>
    <dgm:cxn modelId="{73664FC0-0CF5-48C4-82E9-F807905D8C3A}" srcId="{8F2CD8B4-7B3B-4AFE-928E-FD3B50C41DCE}" destId="{B834A3BA-47DF-4FE5-A936-402D132594F0}" srcOrd="5" destOrd="0" parTransId="{0CE5037B-8CE1-4B63-8402-357FD5BB47D5}" sibTransId="{001BF838-EAB3-4792-A122-101F8BC12F59}"/>
    <dgm:cxn modelId="{C5959FA3-47D7-41F7-BB91-BDD52B253AFE}" srcId="{8F2CD8B4-7B3B-4AFE-928E-FD3B50C41DCE}" destId="{7FE1AE26-4C31-4A7A-BE8C-F168AD50C659}" srcOrd="4" destOrd="0" parTransId="{B8BF6B3C-5AFC-4E7F-86D0-B687D3EDAA5E}" sibTransId="{50F6EAB0-AB38-49E0-B728-473B488C843B}"/>
    <dgm:cxn modelId="{3DCD4A6C-F570-4BFC-835D-AA69B2E71E57}" type="presOf" srcId="{B834A3BA-47DF-4FE5-A936-402D132594F0}" destId="{75CED2DE-03A6-47F2-9111-34902AE01A31}" srcOrd="0" destOrd="0" presId="urn:microsoft.com/office/officeart/2005/8/layout/hierarchy4"/>
    <dgm:cxn modelId="{B7ABC84D-7E13-49B3-953C-160A8CCF676E}" srcId="{8F2CD8B4-7B3B-4AFE-928E-FD3B50C41DCE}" destId="{7EB9C861-0853-405E-8899-1876C11DABF2}" srcOrd="6" destOrd="0" parTransId="{175F22D0-493A-48E0-AC1A-1BD6B00AB15D}" sibTransId="{CEFB1AC6-FCCB-43D0-AF3E-99A581113CCF}"/>
    <dgm:cxn modelId="{BBE4516D-B9D9-41F0-A7A9-9C4A0A6123A6}" type="presParOf" srcId="{A5508772-1ACB-4A23-ABB7-3F8A45E4C1E2}" destId="{48B94278-5A3B-40EA-B2E5-BC16CA070F79}" srcOrd="0" destOrd="0" presId="urn:microsoft.com/office/officeart/2005/8/layout/hierarchy4"/>
    <dgm:cxn modelId="{E3713809-B8C9-4CD1-BB4C-F7579C319EE3}" type="presParOf" srcId="{48B94278-5A3B-40EA-B2E5-BC16CA070F79}" destId="{B97F0200-700B-43EB-AE8F-12F1FA1F6B39}" srcOrd="0" destOrd="0" presId="urn:microsoft.com/office/officeart/2005/8/layout/hierarchy4"/>
    <dgm:cxn modelId="{22D39B48-87DC-4D53-9B5E-E9E05F6A5A7E}" type="presParOf" srcId="{48B94278-5A3B-40EA-B2E5-BC16CA070F79}" destId="{3CD3F11B-ADAF-4EC2-BBF3-89BF19457244}" srcOrd="1" destOrd="0" presId="urn:microsoft.com/office/officeart/2005/8/layout/hierarchy4"/>
    <dgm:cxn modelId="{985AA382-D4E3-4774-B1A6-F955561D43E4}" type="presParOf" srcId="{48B94278-5A3B-40EA-B2E5-BC16CA070F79}" destId="{76333E88-FB39-4450-A405-CFBF3455CD98}" srcOrd="2" destOrd="0" presId="urn:microsoft.com/office/officeart/2005/8/layout/hierarchy4"/>
    <dgm:cxn modelId="{87B2771C-A0A0-477B-9942-F9D7C8E857D6}" type="presParOf" srcId="{76333E88-FB39-4450-A405-CFBF3455CD98}" destId="{29ABBCB3-E199-4C4E-87C7-6227C7FC25DC}" srcOrd="0" destOrd="0" presId="urn:microsoft.com/office/officeart/2005/8/layout/hierarchy4"/>
    <dgm:cxn modelId="{F06B9003-BDEA-4F1F-93B1-6B97F9C4CABA}" type="presParOf" srcId="{29ABBCB3-E199-4C4E-87C7-6227C7FC25DC}" destId="{3C5B4D15-38F1-48D0-9673-CE6B4714AB07}" srcOrd="0" destOrd="0" presId="urn:microsoft.com/office/officeart/2005/8/layout/hierarchy4"/>
    <dgm:cxn modelId="{60480FCA-6BC0-4EDB-920C-D0D6097389B4}" type="presParOf" srcId="{29ABBCB3-E199-4C4E-87C7-6227C7FC25DC}" destId="{46F3ED53-924F-40BA-AA56-5A9F0C5AEF51}" srcOrd="1" destOrd="0" presId="urn:microsoft.com/office/officeart/2005/8/layout/hierarchy4"/>
    <dgm:cxn modelId="{BFBA9485-434B-4506-B1B3-883F0D497235}" type="presParOf" srcId="{76333E88-FB39-4450-A405-CFBF3455CD98}" destId="{C52A22FB-B631-4AB4-A136-DCD4ECE454A9}" srcOrd="1" destOrd="0" presId="urn:microsoft.com/office/officeart/2005/8/layout/hierarchy4"/>
    <dgm:cxn modelId="{45727676-651E-4B8E-BF44-2DCEDFB18EEA}" type="presParOf" srcId="{76333E88-FB39-4450-A405-CFBF3455CD98}" destId="{1DD1A177-EA7F-4D55-A3C1-37D1B80E13BB}" srcOrd="2" destOrd="0" presId="urn:microsoft.com/office/officeart/2005/8/layout/hierarchy4"/>
    <dgm:cxn modelId="{89094F50-B6F2-4E62-B168-9A4E7BF2B60D}" type="presParOf" srcId="{1DD1A177-EA7F-4D55-A3C1-37D1B80E13BB}" destId="{1A5CC2E3-7B75-46E2-8E9E-3928BD52DC98}" srcOrd="0" destOrd="0" presId="urn:microsoft.com/office/officeart/2005/8/layout/hierarchy4"/>
    <dgm:cxn modelId="{215AE17B-5ABF-4531-A1B4-E09E8933EC76}" type="presParOf" srcId="{1DD1A177-EA7F-4D55-A3C1-37D1B80E13BB}" destId="{E37DB41E-5C94-4AE9-B78F-C4675EF1B4A3}" srcOrd="1" destOrd="0" presId="urn:microsoft.com/office/officeart/2005/8/layout/hierarchy4"/>
    <dgm:cxn modelId="{B63899B6-402D-4B2E-B40C-255E27FD635A}" type="presParOf" srcId="{76333E88-FB39-4450-A405-CFBF3455CD98}" destId="{90C09B99-94DD-4C9E-806E-EE2D21A5EBE1}" srcOrd="3" destOrd="0" presId="urn:microsoft.com/office/officeart/2005/8/layout/hierarchy4"/>
    <dgm:cxn modelId="{A6F6E566-178D-4F7D-A442-5623AB741C51}" type="presParOf" srcId="{76333E88-FB39-4450-A405-CFBF3455CD98}" destId="{F70544E6-5B6C-40A2-9744-9B65FF543767}" srcOrd="4" destOrd="0" presId="urn:microsoft.com/office/officeart/2005/8/layout/hierarchy4"/>
    <dgm:cxn modelId="{896691B8-B33E-47DD-97F0-D51BB768E30A}" type="presParOf" srcId="{F70544E6-5B6C-40A2-9744-9B65FF543767}" destId="{60336D50-9BED-4843-972C-4381A5195AFF}" srcOrd="0" destOrd="0" presId="urn:microsoft.com/office/officeart/2005/8/layout/hierarchy4"/>
    <dgm:cxn modelId="{84E65FEB-AD2E-4E03-9DC3-7178CE6AF73A}" type="presParOf" srcId="{F70544E6-5B6C-40A2-9744-9B65FF543767}" destId="{2D6E62F3-AF0E-453F-AAC2-10B6BB40FFAF}" srcOrd="1" destOrd="0" presId="urn:microsoft.com/office/officeart/2005/8/layout/hierarchy4"/>
    <dgm:cxn modelId="{73245AEE-424F-4AF3-BE58-F75FF51B20C1}" type="presParOf" srcId="{76333E88-FB39-4450-A405-CFBF3455CD98}" destId="{1843F995-C652-4E73-AFA5-A42901C56698}" srcOrd="5" destOrd="0" presId="urn:microsoft.com/office/officeart/2005/8/layout/hierarchy4"/>
    <dgm:cxn modelId="{9342C55C-9C3A-4F55-9D51-AD718CB073E1}" type="presParOf" srcId="{76333E88-FB39-4450-A405-CFBF3455CD98}" destId="{4E4308E0-FD16-41A6-8865-072A8E646A81}" srcOrd="6" destOrd="0" presId="urn:microsoft.com/office/officeart/2005/8/layout/hierarchy4"/>
    <dgm:cxn modelId="{E41345A9-2C8F-46DB-893C-5D46523B81AA}" type="presParOf" srcId="{4E4308E0-FD16-41A6-8865-072A8E646A81}" destId="{8FA15BE4-4711-4531-8A2C-C8A7DA0A2A37}" srcOrd="0" destOrd="0" presId="urn:microsoft.com/office/officeart/2005/8/layout/hierarchy4"/>
    <dgm:cxn modelId="{8A5EC563-1FE6-4971-B372-0D773BC98E39}" type="presParOf" srcId="{4E4308E0-FD16-41A6-8865-072A8E646A81}" destId="{66162C3A-A0A6-43F3-80FA-58ED54DA0040}" srcOrd="1" destOrd="0" presId="urn:microsoft.com/office/officeart/2005/8/layout/hierarchy4"/>
    <dgm:cxn modelId="{CCCBE142-DD33-4021-BABC-A9F4377A6CEB}" type="presParOf" srcId="{76333E88-FB39-4450-A405-CFBF3455CD98}" destId="{32DF2AA4-4E7A-498F-B5A6-AF564A9BB5AF}" srcOrd="7" destOrd="0" presId="urn:microsoft.com/office/officeart/2005/8/layout/hierarchy4"/>
    <dgm:cxn modelId="{B1E490D0-6BA0-4B70-93FF-E1B7B3D9E7D3}" type="presParOf" srcId="{76333E88-FB39-4450-A405-CFBF3455CD98}" destId="{246D04DD-60A6-4366-8335-35D8CE6D91EB}" srcOrd="8" destOrd="0" presId="urn:microsoft.com/office/officeart/2005/8/layout/hierarchy4"/>
    <dgm:cxn modelId="{FF02A23F-C5E5-44F2-8C9D-D146A254BCA0}" type="presParOf" srcId="{246D04DD-60A6-4366-8335-35D8CE6D91EB}" destId="{0142D734-3737-499E-AA2F-79219BA6D9C6}" srcOrd="0" destOrd="0" presId="urn:microsoft.com/office/officeart/2005/8/layout/hierarchy4"/>
    <dgm:cxn modelId="{1309A833-F7A6-42EF-A7E9-1BDAA1AAE0AB}" type="presParOf" srcId="{246D04DD-60A6-4366-8335-35D8CE6D91EB}" destId="{C79C862F-F3EA-445D-A9EE-44EBC0CDC715}" srcOrd="1" destOrd="0" presId="urn:microsoft.com/office/officeart/2005/8/layout/hierarchy4"/>
    <dgm:cxn modelId="{5E245418-FEF6-4737-BB47-974A0AC254BF}" type="presParOf" srcId="{76333E88-FB39-4450-A405-CFBF3455CD98}" destId="{B58A8828-CE09-4AA0-AD8D-0553B75FC29B}" srcOrd="9" destOrd="0" presId="urn:microsoft.com/office/officeart/2005/8/layout/hierarchy4"/>
    <dgm:cxn modelId="{D7355C3C-D993-4166-8915-9325A00D3A08}" type="presParOf" srcId="{76333E88-FB39-4450-A405-CFBF3455CD98}" destId="{8E9B78FF-979E-4DD0-BD9B-2D14C939818B}" srcOrd="10" destOrd="0" presId="urn:microsoft.com/office/officeart/2005/8/layout/hierarchy4"/>
    <dgm:cxn modelId="{F81F8809-4D9A-4A7D-95D6-91F294C7EC7A}" type="presParOf" srcId="{8E9B78FF-979E-4DD0-BD9B-2D14C939818B}" destId="{75CED2DE-03A6-47F2-9111-34902AE01A31}" srcOrd="0" destOrd="0" presId="urn:microsoft.com/office/officeart/2005/8/layout/hierarchy4"/>
    <dgm:cxn modelId="{3B13B792-803A-4161-856E-473297B7D0ED}" type="presParOf" srcId="{8E9B78FF-979E-4DD0-BD9B-2D14C939818B}" destId="{733CC687-7F03-453D-86D8-F00CB80161E9}" srcOrd="1" destOrd="0" presId="urn:microsoft.com/office/officeart/2005/8/layout/hierarchy4"/>
    <dgm:cxn modelId="{6EBDA74C-EFBF-4CE9-92C2-9FF5FAF8E3A4}" type="presParOf" srcId="{76333E88-FB39-4450-A405-CFBF3455CD98}" destId="{5FCAE610-41D0-4178-889F-71C8C36D9779}" srcOrd="11" destOrd="0" presId="urn:microsoft.com/office/officeart/2005/8/layout/hierarchy4"/>
    <dgm:cxn modelId="{66E529BA-82D0-4888-B195-AD6E86225CC5}" type="presParOf" srcId="{76333E88-FB39-4450-A405-CFBF3455CD98}" destId="{037AF999-6F3E-4931-9A5C-0EDDACAC1B30}" srcOrd="12" destOrd="0" presId="urn:microsoft.com/office/officeart/2005/8/layout/hierarchy4"/>
    <dgm:cxn modelId="{9575ED95-74A1-49FE-B538-2F2B20350048}" type="presParOf" srcId="{037AF999-6F3E-4931-9A5C-0EDDACAC1B30}" destId="{5555BA6E-7982-4BF4-B9E7-FA1928289744}" srcOrd="0" destOrd="0" presId="urn:microsoft.com/office/officeart/2005/8/layout/hierarchy4"/>
    <dgm:cxn modelId="{E29508F1-3BCB-4870-9E95-5ED1A84D8CE1}" type="presParOf" srcId="{037AF999-6F3E-4931-9A5C-0EDDACAC1B30}" destId="{033B5988-D0E4-46E8-957F-8443B4BB6419}" srcOrd="1" destOrd="0" presId="urn:microsoft.com/office/officeart/2005/8/layout/hierarchy4"/>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F0200-700B-43EB-AE8F-12F1FA1F6B39}">
      <dsp:nvSpPr>
        <dsp:cNvPr id="0" name=""/>
        <dsp:cNvSpPr/>
      </dsp:nvSpPr>
      <dsp:spPr>
        <a:xfrm>
          <a:off x="35" y="109"/>
          <a:ext cx="7219041" cy="427254"/>
        </a:xfrm>
        <a:prstGeom prst="roundRect">
          <a:avLst>
            <a:gd name="adj" fmla="val 10000"/>
          </a:avLst>
        </a:prstGeom>
        <a:gradFill flip="none" rotWithShape="0">
          <a:gsLst>
            <a:gs pos="0">
              <a:srgbClr val="F6A604">
                <a:tint val="66000"/>
                <a:satMod val="160000"/>
              </a:srgbClr>
            </a:gs>
            <a:gs pos="50000">
              <a:srgbClr val="F6A604">
                <a:tint val="44500"/>
                <a:satMod val="160000"/>
              </a:srgbClr>
            </a:gs>
            <a:gs pos="100000">
              <a:srgbClr val="F6A604">
                <a:tint val="23500"/>
                <a:satMod val="160000"/>
              </a:srgbClr>
            </a:gs>
          </a:gsLst>
          <a:lin ang="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black"/>
              </a:solidFill>
              <a:effectLst/>
              <a:latin typeface="Univers Condensed" panose="020B0506020202050204" pitchFamily="34" charset="0"/>
              <a:ea typeface="+mn-ea"/>
              <a:cs typeface="+mn-cs"/>
            </a:rPr>
            <a:t>HVAC Equipment</a:t>
          </a:r>
        </a:p>
      </dsp:txBody>
      <dsp:txXfrm>
        <a:off x="12549" y="12623"/>
        <a:ext cx="7194013" cy="402226"/>
      </dsp:txXfrm>
    </dsp:sp>
    <dsp:sp modelId="{3C5B4D15-38F1-48D0-9673-CE6B4714AB07}">
      <dsp:nvSpPr>
        <dsp:cNvPr id="0" name=""/>
        <dsp:cNvSpPr/>
      </dsp:nvSpPr>
      <dsp:spPr>
        <a:xfrm>
          <a:off x="35" y="593178"/>
          <a:ext cx="1124461"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buClrTx/>
            <a:buSzTx/>
            <a:buFontTx/>
            <a:buBlip>
              <a:blip xmlns:r="http://schemas.openxmlformats.org/officeDocument/2006/relationships" r:embed="rId1"/>
            </a:buBlip>
          </a:pPr>
          <a:r>
            <a:rPr kumimoji="0" lang="en-US" sz="1200" b="0" i="0" u="none" strike="noStrike" kern="1200" cap="none" spc="0" normalizeH="0" baseline="0" noProof="0" dirty="0">
              <a:ln/>
              <a:solidFill>
                <a:schemeClr val="tx1"/>
              </a:solidFill>
              <a:effectLst/>
              <a:uLnTx/>
              <a:uFillTx/>
              <a:latin typeface="Univers Condensed Light" panose="020B0306020202040204" pitchFamily="34" charset="0"/>
              <a:ea typeface="+mn-ea"/>
              <a:cs typeface="Calibri" panose="020F0502020204030204" pitchFamily="34" charset="0"/>
            </a:rPr>
            <a:t>Air Condition</a:t>
          </a:r>
          <a:endParaRPr lang="en-US" sz="1200" b="0" kern="1200" dirty="0">
            <a:solidFill>
              <a:schemeClr val="tx1"/>
            </a:solidFill>
            <a:effectLst/>
            <a:latin typeface="Univers Condensed Light" panose="020B0306020202040204" pitchFamily="34" charset="0"/>
          </a:endParaRPr>
        </a:p>
      </dsp:txBody>
      <dsp:txXfrm>
        <a:off x="12118" y="605261"/>
        <a:ext cx="1100295" cy="388385"/>
      </dsp:txXfrm>
    </dsp:sp>
    <dsp:sp modelId="{1A5CC2E3-7B75-46E2-8E9E-3928BD52DC98}">
      <dsp:nvSpPr>
        <dsp:cNvPr id="0" name=""/>
        <dsp:cNvSpPr/>
      </dsp:nvSpPr>
      <dsp:spPr>
        <a:xfrm>
          <a:off x="1218951" y="593178"/>
          <a:ext cx="1124461"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Ventilation</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sp:txBody>
      <dsp:txXfrm>
        <a:off x="1231034" y="605261"/>
        <a:ext cx="1100295" cy="388385"/>
      </dsp:txXfrm>
    </dsp:sp>
    <dsp:sp modelId="{60336D50-9BED-4843-972C-4381A5195AFF}">
      <dsp:nvSpPr>
        <dsp:cNvPr id="0" name=""/>
        <dsp:cNvSpPr/>
      </dsp:nvSpPr>
      <dsp:spPr>
        <a:xfrm>
          <a:off x="2437867" y="593178"/>
          <a:ext cx="1124461"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Vibration Isolator</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sp:txBody>
      <dsp:txXfrm>
        <a:off x="2449950" y="605261"/>
        <a:ext cx="1100295" cy="388385"/>
      </dsp:txXfrm>
    </dsp:sp>
    <dsp:sp modelId="{8FA15BE4-4711-4531-8A2C-C8A7DA0A2A37}">
      <dsp:nvSpPr>
        <dsp:cNvPr id="0" name=""/>
        <dsp:cNvSpPr/>
      </dsp:nvSpPr>
      <dsp:spPr>
        <a:xfrm>
          <a:off x="3656783" y="593178"/>
          <a:ext cx="1124461"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Pre</a:t>
          </a:r>
          <a:r>
            <a:rPr kumimoji="0" lang="ar-EG"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a:t>
          </a: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Isolated</a:t>
          </a:r>
          <a:r>
            <a:rPr kumimoji="0" lang="ar-EG"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 </a:t>
          </a: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pipe</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sp:txBody>
      <dsp:txXfrm>
        <a:off x="3668866" y="605261"/>
        <a:ext cx="1100295" cy="388385"/>
      </dsp:txXfrm>
    </dsp:sp>
    <dsp:sp modelId="{0142D734-3737-499E-AA2F-79219BA6D9C6}">
      <dsp:nvSpPr>
        <dsp:cNvPr id="0" name=""/>
        <dsp:cNvSpPr/>
      </dsp:nvSpPr>
      <dsp:spPr>
        <a:xfrm>
          <a:off x="4875699" y="593178"/>
          <a:ext cx="1124461"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buClrTx/>
            <a:buSzTx/>
            <a:buFontTx/>
            <a:buBlip>
              <a:blip xmlns:r="http://schemas.openxmlformats.org/officeDocument/2006/relationships" r:embed="rId1"/>
            </a:buBlip>
          </a:pPr>
          <a:r>
            <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Flanged</a:t>
          </a:r>
          <a:r>
            <a:rPr kumimoji="0" lang="en-US" sz="1200" b="1" i="0" u="none" strike="noStrike" kern="1200" cap="none" spc="0" normalizeH="0" baseline="0" noProof="0" dirty="0">
              <a:ln/>
              <a:solidFill>
                <a:schemeClr val="tx1"/>
              </a:solidFill>
              <a:effectLst/>
              <a:uLnTx/>
              <a:uFillTx/>
              <a:latin typeface="+mj-lt"/>
              <a:ea typeface="+mn-ea"/>
              <a:cs typeface="Calibri" panose="020F0502020204030204" pitchFamily="34" charset="0"/>
            </a:rPr>
            <a:t> </a:t>
          </a:r>
          <a:endParaRPr lang="en-US" sz="1200" b="1" kern="1200" dirty="0">
            <a:solidFill>
              <a:schemeClr val="tx1"/>
            </a:solidFill>
            <a:effectLst/>
          </a:endParaRPr>
        </a:p>
      </dsp:txBody>
      <dsp:txXfrm>
        <a:off x="4887782" y="605261"/>
        <a:ext cx="1100295" cy="388385"/>
      </dsp:txXfrm>
    </dsp:sp>
    <dsp:sp modelId="{75CED2DE-03A6-47F2-9111-34902AE01A31}">
      <dsp:nvSpPr>
        <dsp:cNvPr id="0" name=""/>
        <dsp:cNvSpPr/>
      </dsp:nvSpPr>
      <dsp:spPr>
        <a:xfrm>
          <a:off x="6094615" y="593178"/>
          <a:ext cx="1124461"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Cold &amp; Heating Solar System</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sp:txBody>
      <dsp:txXfrm>
        <a:off x="6106698" y="605261"/>
        <a:ext cx="1100295" cy="388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F0200-700B-43EB-AE8F-12F1FA1F6B39}">
      <dsp:nvSpPr>
        <dsp:cNvPr id="0" name=""/>
        <dsp:cNvSpPr/>
      </dsp:nvSpPr>
      <dsp:spPr>
        <a:xfrm>
          <a:off x="5569" y="109"/>
          <a:ext cx="7207973" cy="427254"/>
        </a:xfrm>
        <a:prstGeom prst="roundRect">
          <a:avLst>
            <a:gd name="adj" fmla="val 10000"/>
          </a:avLst>
        </a:prstGeom>
        <a:gradFill flip="none" rotWithShape="0">
          <a:gsLst>
            <a:gs pos="0">
              <a:srgbClr val="F6A604">
                <a:tint val="66000"/>
                <a:satMod val="160000"/>
              </a:srgbClr>
            </a:gs>
            <a:gs pos="50000">
              <a:srgbClr val="F6A604">
                <a:tint val="44500"/>
                <a:satMod val="160000"/>
              </a:srgbClr>
            </a:gs>
            <a:gs pos="100000">
              <a:srgbClr val="F6A604">
                <a:tint val="23500"/>
                <a:satMod val="160000"/>
              </a:srgbClr>
            </a:gs>
          </a:gsLst>
          <a:lin ang="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black"/>
              </a:solidFill>
              <a:effectLst/>
              <a:latin typeface="Univers Condensed" panose="020B0506020202050204" pitchFamily="34" charset="0"/>
              <a:ea typeface="+mn-ea"/>
              <a:cs typeface="+mn-cs"/>
            </a:rPr>
            <a:t>Materials</a:t>
          </a:r>
        </a:p>
      </dsp:txBody>
      <dsp:txXfrm>
        <a:off x="18083" y="12623"/>
        <a:ext cx="7182945" cy="402226"/>
      </dsp:txXfrm>
    </dsp:sp>
    <dsp:sp modelId="{3C5B4D15-38F1-48D0-9673-CE6B4714AB07}">
      <dsp:nvSpPr>
        <dsp:cNvPr id="0" name=""/>
        <dsp:cNvSpPr/>
      </dsp:nvSpPr>
      <dsp:spPr>
        <a:xfrm>
          <a:off x="5569" y="593178"/>
          <a:ext cx="960550"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buClrTx/>
            <a:buSzTx/>
            <a:buFontTx/>
            <a:buBlip>
              <a:blip xmlns:r="http://schemas.openxmlformats.org/officeDocument/2006/relationships" r:embed="rId1"/>
            </a:buBlip>
          </a:pPr>
          <a:r>
            <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Concrete</a:t>
          </a:r>
        </a:p>
      </dsp:txBody>
      <dsp:txXfrm>
        <a:off x="17652" y="605261"/>
        <a:ext cx="936384" cy="388385"/>
      </dsp:txXfrm>
    </dsp:sp>
    <dsp:sp modelId="{1A5CC2E3-7B75-46E2-8E9E-3928BD52DC98}">
      <dsp:nvSpPr>
        <dsp:cNvPr id="0" name=""/>
        <dsp:cNvSpPr/>
      </dsp:nvSpPr>
      <dsp:spPr>
        <a:xfrm>
          <a:off x="1046806" y="593178"/>
          <a:ext cx="960550"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brick</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sp:txBody>
      <dsp:txXfrm>
        <a:off x="1058889" y="605261"/>
        <a:ext cx="936384" cy="388385"/>
      </dsp:txXfrm>
    </dsp:sp>
    <dsp:sp modelId="{60336D50-9BED-4843-972C-4381A5195AFF}">
      <dsp:nvSpPr>
        <dsp:cNvPr id="0" name=""/>
        <dsp:cNvSpPr/>
      </dsp:nvSpPr>
      <dsp:spPr>
        <a:xfrm>
          <a:off x="2088043" y="593178"/>
          <a:ext cx="960550"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Tiled</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sp:txBody>
      <dsp:txXfrm>
        <a:off x="2100126" y="605261"/>
        <a:ext cx="936384" cy="388385"/>
      </dsp:txXfrm>
    </dsp:sp>
    <dsp:sp modelId="{8FA15BE4-4711-4531-8A2C-C8A7DA0A2A37}">
      <dsp:nvSpPr>
        <dsp:cNvPr id="0" name=""/>
        <dsp:cNvSpPr/>
      </dsp:nvSpPr>
      <dsp:spPr>
        <a:xfrm>
          <a:off x="3129280" y="593178"/>
          <a:ext cx="960550"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Interlock</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sp:txBody>
      <dsp:txXfrm>
        <a:off x="3141363" y="605261"/>
        <a:ext cx="936384" cy="388385"/>
      </dsp:txXfrm>
    </dsp:sp>
    <dsp:sp modelId="{0142D734-3737-499E-AA2F-79219BA6D9C6}">
      <dsp:nvSpPr>
        <dsp:cNvPr id="0" name=""/>
        <dsp:cNvSpPr/>
      </dsp:nvSpPr>
      <dsp:spPr>
        <a:xfrm>
          <a:off x="4170517" y="593178"/>
          <a:ext cx="960550"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buClrTx/>
            <a:buSzTx/>
            <a:buFontTx/>
            <a:buBlip>
              <a:blip xmlns:r="http://schemas.openxmlformats.org/officeDocument/2006/relationships" r:embed="rId1"/>
            </a:buBlip>
          </a:pPr>
          <a:r>
            <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Insulators</a:t>
          </a:r>
        </a:p>
      </dsp:txBody>
      <dsp:txXfrm>
        <a:off x="4182600" y="605261"/>
        <a:ext cx="936384" cy="388385"/>
      </dsp:txXfrm>
    </dsp:sp>
    <dsp:sp modelId="{75CED2DE-03A6-47F2-9111-34902AE01A31}">
      <dsp:nvSpPr>
        <dsp:cNvPr id="0" name=""/>
        <dsp:cNvSpPr/>
      </dsp:nvSpPr>
      <dsp:spPr>
        <a:xfrm>
          <a:off x="5211754" y="593178"/>
          <a:ext cx="960550"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Cement</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sp:txBody>
      <dsp:txXfrm>
        <a:off x="5223837" y="605261"/>
        <a:ext cx="936384" cy="388385"/>
      </dsp:txXfrm>
    </dsp:sp>
    <dsp:sp modelId="{5555BA6E-7982-4BF4-B9E7-FA1928289744}">
      <dsp:nvSpPr>
        <dsp:cNvPr id="0" name=""/>
        <dsp:cNvSpPr/>
      </dsp:nvSpPr>
      <dsp:spPr>
        <a:xfrm>
          <a:off x="6252991" y="593178"/>
          <a:ext cx="960550" cy="412551"/>
        </a:xfrm>
        <a:prstGeom prst="roundRect">
          <a:avLst>
            <a:gd name="adj" fmla="val 10000"/>
          </a:avLst>
        </a:prstGeom>
        <a:solidFill>
          <a:schemeClr val="lt1"/>
        </a:solidFill>
        <a:ln w="12700" cap="flat" cmpd="sng" algn="ctr">
          <a:solidFill>
            <a:schemeClr val="accent4"/>
          </a:solidFill>
          <a:prstDash val="solid"/>
          <a:miter lim="800000"/>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buClrTx/>
            <a:buSzTx/>
            <a:buFontTx/>
            <a:buBlip>
              <a:blip xmlns:r="http://schemas.openxmlformats.org/officeDocument/2006/relationships" r:embed="rId1"/>
            </a:buBlip>
          </a:pPr>
          <a:r>
            <a:rPr kumimoji="0" lang="en-US" sz="12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Sand</a:t>
          </a:r>
          <a:endParaRPr kumimoji="0" lang="en-US" sz="12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dsp:txBody>
      <dsp:txXfrm>
        <a:off x="6265074" y="605261"/>
        <a:ext cx="936384" cy="3883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4F31FB-F1CF-841B-1C5F-D4FD070D8A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FE464B1-B941-ABDE-CBFC-F8B2963D55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8F8B5AF-2C73-B570-8E1C-89A39AB33A91}"/>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5" name="Footer Placeholder 4">
            <a:extLst>
              <a:ext uri="{FF2B5EF4-FFF2-40B4-BE49-F238E27FC236}">
                <a16:creationId xmlns="" xmlns:a16="http://schemas.microsoft.com/office/drawing/2014/main" id="{9B19DE83-D281-F702-F19D-7B3DB9EC9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08E7C14-D25F-0890-B71B-914920310A65}"/>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47287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5A2EB6-5E40-DDC3-3340-1A3784F6EE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04E6DB1-96E5-BD40-F45F-959619D24C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BA4215A-CFDB-1D67-2FE1-4BCE2D877320}"/>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5" name="Footer Placeholder 4">
            <a:extLst>
              <a:ext uri="{FF2B5EF4-FFF2-40B4-BE49-F238E27FC236}">
                <a16:creationId xmlns="" xmlns:a16="http://schemas.microsoft.com/office/drawing/2014/main" id="{7CB6471B-6E1D-AE18-4AA4-4ED44C285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C2A0900-81E4-2788-337F-F7A91B911D9B}"/>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617637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FE507AD-72F3-AD78-E205-60B26EA868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C85EB0C-238A-5AC0-8C56-116439CDB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A32C605-AA69-1740-87CC-8E5958215747}"/>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5" name="Footer Placeholder 4">
            <a:extLst>
              <a:ext uri="{FF2B5EF4-FFF2-40B4-BE49-F238E27FC236}">
                <a16:creationId xmlns="" xmlns:a16="http://schemas.microsoft.com/office/drawing/2014/main" id="{5E224BCF-C043-224B-38C9-45C1C99DE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26FD2A2-1C12-0F84-D6A6-4529A61C6EFA}"/>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351229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461BBD-B29F-BACE-E504-D418B2182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F3AC525-C731-492D-BCFA-62783D6D3F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1A20469-E388-6CC8-B9A9-B02F323B88B4}"/>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5" name="Footer Placeholder 4">
            <a:extLst>
              <a:ext uri="{FF2B5EF4-FFF2-40B4-BE49-F238E27FC236}">
                <a16:creationId xmlns="" xmlns:a16="http://schemas.microsoft.com/office/drawing/2014/main" id="{B92FAFD1-CA72-B4A3-079F-6C11AB173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EF95CB2-6ED6-5E36-46A7-3B2D839107F3}"/>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2893039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9EE104-CC1B-C86C-6705-2E7E5CE65C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9D20BD0-C557-6BFC-C05A-8709F97358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D70C5EA7-F5DC-6D8F-1069-72476D8768E2}"/>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5" name="Footer Placeholder 4">
            <a:extLst>
              <a:ext uri="{FF2B5EF4-FFF2-40B4-BE49-F238E27FC236}">
                <a16:creationId xmlns="" xmlns:a16="http://schemas.microsoft.com/office/drawing/2014/main" id="{397F5EEA-2C98-4526-F343-14355E9CD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311548D-8414-CB2A-B78D-0A7E61D36A56}"/>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83994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10ADD6-EAA3-6389-4BED-C33CF6AB7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6FFBE77-9EDB-C74E-3B72-160E4EE071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AA115834-B05C-2BF6-630E-9A5251D585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47DEE4A0-5030-A397-2490-4D4B5B37EC3D}"/>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6" name="Footer Placeholder 5">
            <a:extLst>
              <a:ext uri="{FF2B5EF4-FFF2-40B4-BE49-F238E27FC236}">
                <a16:creationId xmlns="" xmlns:a16="http://schemas.microsoft.com/office/drawing/2014/main" id="{82138CAB-8346-9B99-190A-EC8A17760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9B8FB47-B668-42D6-E48A-DD5BAA2E6961}"/>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230383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CA2C16-B007-5EF3-FB69-43E2CA3C52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234D06A-78FA-DA4B-7884-05F1DC1054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F108952-0DB3-B600-FA34-9985226A41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7127A11F-2302-4A96-2F9B-91C075FD4E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0AD3614-114D-51BA-2DAE-EBC34C5C64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4505F9E-DE29-AFBF-AF98-48ED5E8BAC53}"/>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8" name="Footer Placeholder 7">
            <a:extLst>
              <a:ext uri="{FF2B5EF4-FFF2-40B4-BE49-F238E27FC236}">
                <a16:creationId xmlns="" xmlns:a16="http://schemas.microsoft.com/office/drawing/2014/main" id="{DF1F93F3-70AE-CB1D-C133-778C5FDABB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AB2BED05-0BE5-942B-7FE9-672423A10155}"/>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17402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FFD943-03DD-673B-383A-9D4BA563F0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53B3432-DDE0-B8C3-40CB-E76C05C914A7}"/>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4" name="Footer Placeholder 3">
            <a:extLst>
              <a:ext uri="{FF2B5EF4-FFF2-40B4-BE49-F238E27FC236}">
                <a16:creationId xmlns="" xmlns:a16="http://schemas.microsoft.com/office/drawing/2014/main" id="{2B3D58BA-C93F-A900-23FA-3FFBF9A20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21519E6-7BA9-9F77-0BF8-6D2990F53128}"/>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399910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8C50DF1-F74F-FEE5-4D88-9599B86AD53F}"/>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3" name="Footer Placeholder 2">
            <a:extLst>
              <a:ext uri="{FF2B5EF4-FFF2-40B4-BE49-F238E27FC236}">
                <a16:creationId xmlns="" xmlns:a16="http://schemas.microsoft.com/office/drawing/2014/main" id="{1B680202-30B4-0A93-F7B8-FA6F0EB93B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AB7CA3E6-F4B4-C3D6-F454-817841CE9672}"/>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306531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B600D3-CFCC-5142-F0F1-AA129209A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4AE4646-602A-5084-3F14-9E9F28D6AD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3E348C97-8BC3-54FC-332F-52B88E830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68352B4-D272-5089-F97E-6A1E39339038}"/>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6" name="Footer Placeholder 5">
            <a:extLst>
              <a:ext uri="{FF2B5EF4-FFF2-40B4-BE49-F238E27FC236}">
                <a16:creationId xmlns="" xmlns:a16="http://schemas.microsoft.com/office/drawing/2014/main" id="{1B2F0397-1047-C800-8A25-C33AF635B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718E98F-AE06-788C-EFA8-171B4A8FAFC3}"/>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3312669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C31BF6-460A-5BEA-64D9-521AF97A6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02D51522-EB0F-F246-E715-A96669D7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4B4D436B-8747-6E2B-2AFB-7472827E0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1D324FC-9CE1-E99E-8A42-2D28A6730F9F}"/>
              </a:ext>
            </a:extLst>
          </p:cNvPr>
          <p:cNvSpPr>
            <a:spLocks noGrp="1"/>
          </p:cNvSpPr>
          <p:nvPr>
            <p:ph type="dt" sz="half" idx="10"/>
          </p:nvPr>
        </p:nvSpPr>
        <p:spPr/>
        <p:txBody>
          <a:bodyPr/>
          <a:lstStyle/>
          <a:p>
            <a:fld id="{6025F716-64A1-4FAD-9B48-8D89C1F7BF53}" type="datetimeFigureOut">
              <a:rPr lang="en-US" smtClean="0"/>
              <a:t>10/11/2023</a:t>
            </a:fld>
            <a:endParaRPr lang="en-US"/>
          </a:p>
        </p:txBody>
      </p:sp>
      <p:sp>
        <p:nvSpPr>
          <p:cNvPr id="6" name="Footer Placeholder 5">
            <a:extLst>
              <a:ext uri="{FF2B5EF4-FFF2-40B4-BE49-F238E27FC236}">
                <a16:creationId xmlns="" xmlns:a16="http://schemas.microsoft.com/office/drawing/2014/main" id="{02AD4018-A22E-57BD-61B1-AB5160D49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949D2B9-12FD-749D-98FD-6AEDF691DFDF}"/>
              </a:ext>
            </a:extLst>
          </p:cNvPr>
          <p:cNvSpPr>
            <a:spLocks noGrp="1"/>
          </p:cNvSpPr>
          <p:nvPr>
            <p:ph type="sldNum" sz="quarter" idx="12"/>
          </p:nvPr>
        </p:nvSpPr>
        <p:spPr/>
        <p:txBody>
          <a:bodyPr/>
          <a:lstStyle/>
          <a:p>
            <a:fld id="{60D132CB-8989-42A8-9902-708C38588D9D}" type="slidenum">
              <a:rPr lang="en-US" smtClean="0"/>
              <a:t>‹#›</a:t>
            </a:fld>
            <a:endParaRPr lang="en-US"/>
          </a:p>
        </p:txBody>
      </p:sp>
    </p:spTree>
    <p:extLst>
      <p:ext uri="{BB962C8B-B14F-4D97-AF65-F5344CB8AC3E}">
        <p14:creationId xmlns:p14="http://schemas.microsoft.com/office/powerpoint/2010/main" val="282768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2471A70-628D-CAD7-CC50-19FD63027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24B33BDB-F7B9-BE87-0BCB-C258D0097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17B26E0-95E6-6E49-A955-41537170DB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25F716-64A1-4FAD-9B48-8D89C1F7BF53}" type="datetimeFigureOut">
              <a:rPr lang="en-US" smtClean="0"/>
              <a:t>10/11/2023</a:t>
            </a:fld>
            <a:endParaRPr lang="en-US"/>
          </a:p>
        </p:txBody>
      </p:sp>
      <p:sp>
        <p:nvSpPr>
          <p:cNvPr id="5" name="Footer Placeholder 4">
            <a:extLst>
              <a:ext uri="{FF2B5EF4-FFF2-40B4-BE49-F238E27FC236}">
                <a16:creationId xmlns="" xmlns:a16="http://schemas.microsoft.com/office/drawing/2014/main" id="{2ACFFCDE-6058-0A93-03DD-FA0BA37FFA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9FA048E6-616E-047C-2BAB-37FCDA8FC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132CB-8989-42A8-9902-708C38588D9D}" type="slidenum">
              <a:rPr lang="en-US" smtClean="0"/>
              <a:t>‹#›</a:t>
            </a:fld>
            <a:endParaRPr lang="en-US"/>
          </a:p>
        </p:txBody>
      </p:sp>
    </p:spTree>
    <p:extLst>
      <p:ext uri="{BB962C8B-B14F-4D97-AF65-F5344CB8AC3E}">
        <p14:creationId xmlns:p14="http://schemas.microsoft.com/office/powerpoint/2010/main" val="3028722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60.jpeg"/><Relationship Id="rId13" Type="http://schemas.microsoft.com/office/2007/relationships/hdphoto" Target="../media/hdphoto10.wdp"/><Relationship Id="rId18" Type="http://schemas.microsoft.com/office/2007/relationships/hdphoto" Target="../media/hdphoto12.wdp"/><Relationship Id="rId3" Type="http://schemas.microsoft.com/office/2007/relationships/hdphoto" Target="../media/hdphoto7.wdp"/><Relationship Id="rId7" Type="http://schemas.openxmlformats.org/officeDocument/2006/relationships/image" Target="../media/image59.jpeg"/><Relationship Id="rId12" Type="http://schemas.openxmlformats.org/officeDocument/2006/relationships/image" Target="../media/image63.png"/><Relationship Id="rId17" Type="http://schemas.openxmlformats.org/officeDocument/2006/relationships/image" Target="../media/image66.png"/><Relationship Id="rId2" Type="http://schemas.openxmlformats.org/officeDocument/2006/relationships/image" Target="../media/image57.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8.wdp"/><Relationship Id="rId11" Type="http://schemas.microsoft.com/office/2007/relationships/hdphoto" Target="../media/hdphoto9.wdp"/><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62.png"/><Relationship Id="rId19" Type="http://schemas.openxmlformats.org/officeDocument/2006/relationships/image" Target="../media/image5.jpeg"/><Relationship Id="rId4" Type="http://schemas.openxmlformats.org/officeDocument/2006/relationships/image" Target="../media/image6.jpeg"/><Relationship Id="rId9" Type="http://schemas.openxmlformats.org/officeDocument/2006/relationships/image" Target="../media/image61.jpeg"/><Relationship Id="rId14" Type="http://schemas.openxmlformats.org/officeDocument/2006/relationships/image" Target="../media/image64.jpe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microsoft.com/office/2007/relationships/hdphoto" Target="../media/hdphoto9.wdp"/><Relationship Id="rId18" Type="http://schemas.openxmlformats.org/officeDocument/2006/relationships/image" Target="../media/image73.png"/><Relationship Id="rId3" Type="http://schemas.openxmlformats.org/officeDocument/2006/relationships/image" Target="../media/image57.png"/><Relationship Id="rId21" Type="http://schemas.microsoft.com/office/2007/relationships/hdphoto" Target="../media/hdphoto19.wdp"/><Relationship Id="rId7" Type="http://schemas.openxmlformats.org/officeDocument/2006/relationships/image" Target="../media/image68.jpg"/><Relationship Id="rId12" Type="http://schemas.openxmlformats.org/officeDocument/2006/relationships/image" Target="../media/image62.png"/><Relationship Id="rId17" Type="http://schemas.microsoft.com/office/2007/relationships/hdphoto" Target="../media/hdphoto17.wdp"/><Relationship Id="rId2" Type="http://schemas.openxmlformats.org/officeDocument/2006/relationships/image" Target="../media/image6.jpe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microsoft.com/office/2007/relationships/hdphoto" Target="../media/hdphoto13.wdp"/><Relationship Id="rId11" Type="http://schemas.microsoft.com/office/2007/relationships/hdphoto" Target="../media/hdphoto15.wdp"/><Relationship Id="rId5" Type="http://schemas.openxmlformats.org/officeDocument/2006/relationships/image" Target="../media/image67.png"/><Relationship Id="rId15" Type="http://schemas.microsoft.com/office/2007/relationships/hdphoto" Target="../media/hdphoto16.wdp"/><Relationship Id="rId10" Type="http://schemas.openxmlformats.org/officeDocument/2006/relationships/image" Target="../media/image70.png"/><Relationship Id="rId19" Type="http://schemas.microsoft.com/office/2007/relationships/hdphoto" Target="../media/hdphoto18.wdp"/><Relationship Id="rId4" Type="http://schemas.microsoft.com/office/2007/relationships/hdphoto" Target="../media/hdphoto7.wdp"/><Relationship Id="rId9" Type="http://schemas.microsoft.com/office/2007/relationships/hdphoto" Target="../media/hdphoto14.wdp"/><Relationship Id="rId14" Type="http://schemas.openxmlformats.org/officeDocument/2006/relationships/image" Target="../media/image71.png"/><Relationship Id="rId22"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79.png"/><Relationship Id="rId3" Type="http://schemas.microsoft.com/office/2007/relationships/hdphoto" Target="../media/hdphoto7.wdp"/><Relationship Id="rId7" Type="http://schemas.openxmlformats.org/officeDocument/2006/relationships/image" Target="../media/image76.png"/><Relationship Id="rId12" Type="http://schemas.microsoft.com/office/2007/relationships/hdphoto" Target="../media/hdphoto23.wdp"/><Relationship Id="rId2" Type="http://schemas.openxmlformats.org/officeDocument/2006/relationships/image" Target="../media/image57.png"/><Relationship Id="rId16" Type="http://schemas.openxmlformats.org/officeDocument/2006/relationships/image" Target="../media/image5.jpeg"/><Relationship Id="rId1" Type="http://schemas.openxmlformats.org/officeDocument/2006/relationships/slideLayout" Target="../slideLayouts/slideLayout2.xml"/><Relationship Id="rId6" Type="http://schemas.microsoft.com/office/2007/relationships/hdphoto" Target="../media/hdphoto20.wdp"/><Relationship Id="rId11" Type="http://schemas.openxmlformats.org/officeDocument/2006/relationships/image" Target="../media/image78.png"/><Relationship Id="rId5" Type="http://schemas.openxmlformats.org/officeDocument/2006/relationships/image" Target="../media/image75.png"/><Relationship Id="rId15" Type="http://schemas.openxmlformats.org/officeDocument/2006/relationships/image" Target="../media/image80.jpeg"/><Relationship Id="rId10" Type="http://schemas.microsoft.com/office/2007/relationships/hdphoto" Target="../media/hdphoto22.wdp"/><Relationship Id="rId4" Type="http://schemas.openxmlformats.org/officeDocument/2006/relationships/image" Target="../media/image6.jpeg"/><Relationship Id="rId9" Type="http://schemas.openxmlformats.org/officeDocument/2006/relationships/image" Target="../media/image77.png"/><Relationship Id="rId14" Type="http://schemas.microsoft.com/office/2007/relationships/hdphoto" Target="../media/hdphoto24.wdp"/></Relationships>
</file>

<file path=ppt/slides/_rels/slide13.xml.rels><?xml version="1.0" encoding="UTF-8" standalone="yes"?>
<Relationships xmlns="http://schemas.openxmlformats.org/package/2006/relationships"><Relationship Id="rId8" Type="http://schemas.microsoft.com/office/2007/relationships/hdphoto" Target="../media/hdphoto26.wdp"/><Relationship Id="rId13" Type="http://schemas.openxmlformats.org/officeDocument/2006/relationships/image" Target="../media/image5.jpeg"/><Relationship Id="rId3" Type="http://schemas.openxmlformats.org/officeDocument/2006/relationships/image" Target="../media/image57.png"/><Relationship Id="rId7" Type="http://schemas.openxmlformats.org/officeDocument/2006/relationships/image" Target="../media/image82.png"/><Relationship Id="rId12" Type="http://schemas.openxmlformats.org/officeDocument/2006/relationships/image" Target="../media/image85.jpeg"/><Relationship Id="rId2" Type="http://schemas.openxmlformats.org/officeDocument/2006/relationships/image" Target="../media/image6.jpeg"/><Relationship Id="rId1" Type="http://schemas.openxmlformats.org/officeDocument/2006/relationships/slideLayout" Target="../slideLayouts/slideLayout2.xml"/><Relationship Id="rId6" Type="http://schemas.microsoft.com/office/2007/relationships/hdphoto" Target="../media/hdphoto25.wdp"/><Relationship Id="rId11" Type="http://schemas.microsoft.com/office/2007/relationships/hdphoto" Target="../media/hdphoto27.wdp"/><Relationship Id="rId5" Type="http://schemas.openxmlformats.org/officeDocument/2006/relationships/image" Target="../media/image81.png"/><Relationship Id="rId10" Type="http://schemas.openxmlformats.org/officeDocument/2006/relationships/image" Target="../media/image84.png"/><Relationship Id="rId4" Type="http://schemas.microsoft.com/office/2007/relationships/hdphoto" Target="../media/hdphoto7.wdp"/><Relationship Id="rId9" Type="http://schemas.openxmlformats.org/officeDocument/2006/relationships/image" Target="../media/image83.jpeg"/></Relationships>
</file>

<file path=ppt/slides/_rels/slide14.xml.rels><?xml version="1.0" encoding="UTF-8" standalone="yes"?>
<Relationships xmlns="http://schemas.openxmlformats.org/package/2006/relationships"><Relationship Id="rId8" Type="http://schemas.microsoft.com/office/2007/relationships/hdphoto" Target="../media/hdphoto29.wdp"/><Relationship Id="rId13" Type="http://schemas.microsoft.com/office/2007/relationships/hdphoto" Target="../media/hdphoto30.wdp"/><Relationship Id="rId3" Type="http://schemas.microsoft.com/office/2007/relationships/hdphoto" Target="../media/hdphoto7.wdp"/><Relationship Id="rId7" Type="http://schemas.openxmlformats.org/officeDocument/2006/relationships/image" Target="../media/image87.png"/><Relationship Id="rId12" Type="http://schemas.openxmlformats.org/officeDocument/2006/relationships/image" Target="../media/image89.png"/><Relationship Id="rId2" Type="http://schemas.openxmlformats.org/officeDocument/2006/relationships/image" Target="../media/image57.png"/><Relationship Id="rId1" Type="http://schemas.openxmlformats.org/officeDocument/2006/relationships/slideLayout" Target="../slideLayouts/slideLayout2.xml"/><Relationship Id="rId6" Type="http://schemas.microsoft.com/office/2007/relationships/hdphoto" Target="../media/hdphoto28.wdp"/><Relationship Id="rId11" Type="http://schemas.microsoft.com/office/2007/relationships/hdphoto" Target="../media/hdphoto22.wdp"/><Relationship Id="rId5" Type="http://schemas.openxmlformats.org/officeDocument/2006/relationships/image" Target="../media/image86.png"/><Relationship Id="rId10" Type="http://schemas.openxmlformats.org/officeDocument/2006/relationships/image" Target="../media/image77.png"/><Relationship Id="rId4" Type="http://schemas.openxmlformats.org/officeDocument/2006/relationships/image" Target="../media/image6.jpeg"/><Relationship Id="rId9" Type="http://schemas.openxmlformats.org/officeDocument/2006/relationships/image" Target="../media/image88.png"/><Relationship Id="rId14" Type="http://schemas.openxmlformats.org/officeDocument/2006/relationships/image" Target="../media/image5.jpeg"/></Relationships>
</file>

<file path=ppt/slides/_rels/slide15.xml.rels><?xml version="1.0" encoding="UTF-8" standalone="yes"?>
<Relationships xmlns="http://schemas.openxmlformats.org/package/2006/relationships"><Relationship Id="rId8" Type="http://schemas.microsoft.com/office/2007/relationships/hdphoto" Target="../media/hdphoto32.wdp"/><Relationship Id="rId13" Type="http://schemas.openxmlformats.org/officeDocument/2006/relationships/image" Target="../media/image94.png"/><Relationship Id="rId3" Type="http://schemas.openxmlformats.org/officeDocument/2006/relationships/image" Target="../media/image57.png"/><Relationship Id="rId7" Type="http://schemas.openxmlformats.org/officeDocument/2006/relationships/image" Target="../media/image91.png"/><Relationship Id="rId12" Type="http://schemas.microsoft.com/office/2007/relationships/hdphoto" Target="../media/hdphoto34.wdp"/><Relationship Id="rId2" Type="http://schemas.openxmlformats.org/officeDocument/2006/relationships/image" Target="../media/image6.jpeg"/><Relationship Id="rId1" Type="http://schemas.openxmlformats.org/officeDocument/2006/relationships/slideLayout" Target="../slideLayouts/slideLayout2.xml"/><Relationship Id="rId6" Type="http://schemas.microsoft.com/office/2007/relationships/hdphoto" Target="../media/hdphoto31.wdp"/><Relationship Id="rId11" Type="http://schemas.openxmlformats.org/officeDocument/2006/relationships/image" Target="../media/image93.png"/><Relationship Id="rId5" Type="http://schemas.openxmlformats.org/officeDocument/2006/relationships/image" Target="../media/image90.png"/><Relationship Id="rId15" Type="http://schemas.openxmlformats.org/officeDocument/2006/relationships/image" Target="../media/image5.jpeg"/><Relationship Id="rId10" Type="http://schemas.microsoft.com/office/2007/relationships/hdphoto" Target="../media/hdphoto33.wdp"/><Relationship Id="rId4" Type="http://schemas.microsoft.com/office/2007/relationships/hdphoto" Target="../media/hdphoto7.wdp"/><Relationship Id="rId9" Type="http://schemas.openxmlformats.org/officeDocument/2006/relationships/image" Target="../media/image92.png"/><Relationship Id="rId14" Type="http://schemas.microsoft.com/office/2007/relationships/hdphoto" Target="../media/hdphoto35.wdp"/></Relationships>
</file>

<file path=ppt/slides/_rels/slide16.xml.rels><?xml version="1.0" encoding="UTF-8" standalone="yes"?>
<Relationships xmlns="http://schemas.openxmlformats.org/package/2006/relationships"><Relationship Id="rId8" Type="http://schemas.openxmlformats.org/officeDocument/2006/relationships/image" Target="../media/image97.png"/><Relationship Id="rId13" Type="http://schemas.microsoft.com/office/2007/relationships/hdphoto" Target="../media/hdphoto39.wdp"/><Relationship Id="rId3" Type="http://schemas.microsoft.com/office/2007/relationships/hdphoto" Target="../media/hdphoto7.wdp"/><Relationship Id="rId7" Type="http://schemas.microsoft.com/office/2007/relationships/hdphoto" Target="../media/hdphoto36.wdp"/><Relationship Id="rId12" Type="http://schemas.openxmlformats.org/officeDocument/2006/relationships/image" Target="../media/image9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96.png"/><Relationship Id="rId11" Type="http://schemas.microsoft.com/office/2007/relationships/hdphoto" Target="../media/hdphoto38.wdp"/><Relationship Id="rId5" Type="http://schemas.openxmlformats.org/officeDocument/2006/relationships/image" Target="../media/image95.png"/><Relationship Id="rId10" Type="http://schemas.openxmlformats.org/officeDocument/2006/relationships/image" Target="../media/image98.png"/><Relationship Id="rId4" Type="http://schemas.openxmlformats.org/officeDocument/2006/relationships/image" Target="../media/image6.jpeg"/><Relationship Id="rId9" Type="http://schemas.microsoft.com/office/2007/relationships/hdphoto" Target="../media/hdphoto37.wdp"/><Relationship Id="rId14" Type="http://schemas.openxmlformats.org/officeDocument/2006/relationships/image" Target="../media/image5.jpeg"/></Relationships>
</file>

<file path=ppt/slides/_rels/slide1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5.jpeg"/><Relationship Id="rId3" Type="http://schemas.openxmlformats.org/officeDocument/2006/relationships/image" Target="../media/image57.png"/><Relationship Id="rId7" Type="http://schemas.openxmlformats.org/officeDocument/2006/relationships/image" Target="../media/image101.jpeg"/><Relationship Id="rId12" Type="http://schemas.openxmlformats.org/officeDocument/2006/relationships/image" Target="../media/image104.png"/><Relationship Id="rId2" Type="http://schemas.openxmlformats.org/officeDocument/2006/relationships/image" Target="../media/image6.jpeg"/><Relationship Id="rId1" Type="http://schemas.openxmlformats.org/officeDocument/2006/relationships/slideLayout" Target="../slideLayouts/slideLayout2.xml"/><Relationship Id="rId6" Type="http://schemas.microsoft.com/office/2007/relationships/hdphoto" Target="../media/hdphoto40.wdp"/><Relationship Id="rId11" Type="http://schemas.microsoft.com/office/2007/relationships/hdphoto" Target="../media/hdphoto42.wdp"/><Relationship Id="rId5" Type="http://schemas.openxmlformats.org/officeDocument/2006/relationships/image" Target="../media/image100.png"/><Relationship Id="rId10" Type="http://schemas.openxmlformats.org/officeDocument/2006/relationships/image" Target="../media/image103.png"/><Relationship Id="rId4" Type="http://schemas.microsoft.com/office/2007/relationships/hdphoto" Target="../media/hdphoto7.wdp"/><Relationship Id="rId9" Type="http://schemas.microsoft.com/office/2007/relationships/hdphoto" Target="../media/hdphoto41.wdp"/></Relationships>
</file>

<file path=ppt/slides/_rels/slide18.xml.rels><?xml version="1.0" encoding="UTF-8" standalone="yes"?>
<Relationships xmlns="http://schemas.openxmlformats.org/package/2006/relationships"><Relationship Id="rId8" Type="http://schemas.microsoft.com/office/2007/relationships/hdphoto" Target="../media/hdphoto44.wdp"/><Relationship Id="rId3" Type="http://schemas.microsoft.com/office/2007/relationships/hdphoto" Target="../media/hdphoto7.wdp"/><Relationship Id="rId7" Type="http://schemas.openxmlformats.org/officeDocument/2006/relationships/image" Target="../media/image107.png"/><Relationship Id="rId12" Type="http://schemas.openxmlformats.org/officeDocument/2006/relationships/image" Target="../media/image5.jpeg"/><Relationship Id="rId2" Type="http://schemas.openxmlformats.org/officeDocument/2006/relationships/image" Target="../media/image57.png"/><Relationship Id="rId1" Type="http://schemas.openxmlformats.org/officeDocument/2006/relationships/slideLayout" Target="../slideLayouts/slideLayout2.xml"/><Relationship Id="rId6" Type="http://schemas.microsoft.com/office/2007/relationships/hdphoto" Target="../media/hdphoto43.wdp"/><Relationship Id="rId11" Type="http://schemas.openxmlformats.org/officeDocument/2006/relationships/image" Target="../media/image6.jpeg"/><Relationship Id="rId5" Type="http://schemas.openxmlformats.org/officeDocument/2006/relationships/image" Target="../media/image106.png"/><Relationship Id="rId10" Type="http://schemas.microsoft.com/office/2007/relationships/hdphoto" Target="../media/hdphoto45.wdp"/><Relationship Id="rId4" Type="http://schemas.openxmlformats.org/officeDocument/2006/relationships/image" Target="../media/image105.png"/><Relationship Id="rId9" Type="http://schemas.openxmlformats.org/officeDocument/2006/relationships/image" Target="../media/image108.png"/></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g"/><Relationship Id="rId1" Type="http://schemas.openxmlformats.org/officeDocument/2006/relationships/slideLayout" Target="../slideLayouts/slideLayout2.xml"/><Relationship Id="rId4" Type="http://schemas.openxmlformats.org/officeDocument/2006/relationships/hyperlink" Target="http://www.direct-cm.com/"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3.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0.jpeg"/><Relationship Id="rId3" Type="http://schemas.microsoft.com/office/2007/relationships/hdphoto" Target="../media/hdphoto3.wdp"/><Relationship Id="rId7" Type="http://schemas.openxmlformats.org/officeDocument/2006/relationships/image" Target="../media/image15.jpeg"/><Relationship Id="rId12" Type="http://schemas.openxmlformats.org/officeDocument/2006/relationships/image" Target="../media/image19.jpeg"/><Relationship Id="rId2" Type="http://schemas.openxmlformats.org/officeDocument/2006/relationships/image" Target="../media/image4.png"/><Relationship Id="rId16"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8.jpeg"/><Relationship Id="rId5" Type="http://schemas.openxmlformats.org/officeDocument/2006/relationships/image" Target="../media/image13.jpg"/><Relationship Id="rId15" Type="http://schemas.microsoft.com/office/2007/relationships/hdphoto" Target="../media/hdphoto4.wdp"/><Relationship Id="rId10" Type="http://schemas.openxmlformats.org/officeDocument/2006/relationships/image" Target="../media/image17.jpeg"/><Relationship Id="rId4" Type="http://schemas.openxmlformats.org/officeDocument/2006/relationships/image" Target="../media/image6.jpeg"/><Relationship Id="rId9" Type="http://schemas.openxmlformats.org/officeDocument/2006/relationships/image" Target="../media/image7.jp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image" Target="../media/image26.jpeg"/><Relationship Id="rId26" Type="http://schemas.openxmlformats.org/officeDocument/2006/relationships/image" Target="../media/image32.jpg"/><Relationship Id="rId3" Type="http://schemas.openxmlformats.org/officeDocument/2006/relationships/image" Target="../media/image22.png"/><Relationship Id="rId21" Type="http://schemas.openxmlformats.org/officeDocument/2006/relationships/image" Target="../media/image15.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image" Target="../media/image25.jpeg"/><Relationship Id="rId25" Type="http://schemas.openxmlformats.org/officeDocument/2006/relationships/image" Target="../media/image31.jpeg"/><Relationship Id="rId2" Type="http://schemas.openxmlformats.org/officeDocument/2006/relationships/image" Target="../media/image6.jpeg"/><Relationship Id="rId16" Type="http://schemas.openxmlformats.org/officeDocument/2006/relationships/image" Target="../media/image24.jpeg"/><Relationship Id="rId20" Type="http://schemas.openxmlformats.org/officeDocument/2006/relationships/image" Target="../media/image27.png"/><Relationship Id="rId29"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openxmlformats.org/officeDocument/2006/relationships/image" Target="../media/image30.jpg"/><Relationship Id="rId5" Type="http://schemas.openxmlformats.org/officeDocument/2006/relationships/diagramData" Target="../diagrams/data1.xml"/><Relationship Id="rId15" Type="http://schemas.openxmlformats.org/officeDocument/2006/relationships/image" Target="../media/image23.jpeg"/><Relationship Id="rId23" Type="http://schemas.openxmlformats.org/officeDocument/2006/relationships/image" Target="../media/image29.jpeg"/><Relationship Id="rId28" Type="http://schemas.openxmlformats.org/officeDocument/2006/relationships/image" Target="../media/image16.jpeg"/><Relationship Id="rId10" Type="http://schemas.openxmlformats.org/officeDocument/2006/relationships/diagramData" Target="../diagrams/data2.xml"/><Relationship Id="rId19" Type="http://schemas.openxmlformats.org/officeDocument/2006/relationships/image" Target="../media/image14.jpeg"/><Relationship Id="rId4" Type="http://schemas.microsoft.com/office/2007/relationships/hdphoto" Target="../media/hdphoto5.wdp"/><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28.png"/><Relationship Id="rId27" Type="http://schemas.openxmlformats.org/officeDocument/2006/relationships/image" Target="../media/image33.jpeg"/><Relationship Id="rId30"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3.wdp"/><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7.jpg"/><Relationship Id="rId10" Type="http://schemas.openxmlformats.org/officeDocument/2006/relationships/image" Target="../media/image5.jpeg"/><Relationship Id="rId4" Type="http://schemas.openxmlformats.org/officeDocument/2006/relationships/image" Target="../media/image6.jpeg"/><Relationship Id="rId9" Type="http://schemas.openxmlformats.org/officeDocument/2006/relationships/image" Target="../media/image37.jpeg"/></Relationships>
</file>

<file path=ppt/slides/_rels/slide8.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5.jpeg"/><Relationship Id="rId18" Type="http://schemas.microsoft.com/office/2007/relationships/hdphoto" Target="../media/hdphoto6.wdp"/><Relationship Id="rId3" Type="http://schemas.microsoft.com/office/2007/relationships/hdphoto" Target="../media/hdphoto3.wdp"/><Relationship Id="rId7" Type="http://schemas.openxmlformats.org/officeDocument/2006/relationships/image" Target="../media/image40.jpeg"/><Relationship Id="rId12" Type="http://schemas.openxmlformats.org/officeDocument/2006/relationships/image" Target="../media/image44.jpeg"/><Relationship Id="rId17" Type="http://schemas.openxmlformats.org/officeDocument/2006/relationships/image" Target="../media/image49.png"/><Relationship Id="rId2" Type="http://schemas.openxmlformats.org/officeDocument/2006/relationships/image" Target="../media/image4.png"/><Relationship Id="rId16" Type="http://schemas.openxmlformats.org/officeDocument/2006/relationships/image" Target="../media/image48.jpeg"/><Relationship Id="rId20"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13.jpg"/><Relationship Id="rId5" Type="http://schemas.openxmlformats.org/officeDocument/2006/relationships/image" Target="../media/image38.jpeg"/><Relationship Id="rId15" Type="http://schemas.openxmlformats.org/officeDocument/2006/relationships/image" Target="../media/image47.jpeg"/><Relationship Id="rId10" Type="http://schemas.openxmlformats.org/officeDocument/2006/relationships/image" Target="../media/image43.jpeg"/><Relationship Id="rId19" Type="http://schemas.openxmlformats.org/officeDocument/2006/relationships/image" Target="../media/image7.jpg"/><Relationship Id="rId4" Type="http://schemas.openxmlformats.org/officeDocument/2006/relationships/image" Target="../media/image6.jpeg"/><Relationship Id="rId9" Type="http://schemas.openxmlformats.org/officeDocument/2006/relationships/image" Target="../media/image42.jpeg"/><Relationship Id="rId14" Type="http://schemas.openxmlformats.org/officeDocument/2006/relationships/image" Target="../media/image46.jpeg"/></Relationships>
</file>

<file path=ppt/slides/_rels/slide9.xml.rels><?xml version="1.0" encoding="UTF-8" standalone="yes"?>
<Relationships xmlns="http://schemas.openxmlformats.org/package/2006/relationships"><Relationship Id="rId8" Type="http://schemas.openxmlformats.org/officeDocument/2006/relationships/image" Target="../media/image55.jpg"/><Relationship Id="rId3" Type="http://schemas.microsoft.com/office/2007/relationships/hdphoto" Target="../media/hdphoto1.wdp"/><Relationship Id="rId7" Type="http://schemas.openxmlformats.org/officeDocument/2006/relationships/image" Target="../media/image54.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84BE8CB-F09C-FFB7-BDDB-103B23CCD8FE}"/>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 xmlns:a16="http://schemas.microsoft.com/office/drawing/2014/main" id="{37420D66-C02C-8CF3-5BD0-E1C1F25B158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5125" y="355599"/>
            <a:ext cx="3829355" cy="1237615"/>
          </a:xfrm>
          <a:prstGeom prst="rect">
            <a:avLst/>
          </a:prstGeom>
        </p:spPr>
      </p:pic>
    </p:spTree>
    <p:extLst>
      <p:ext uri="{BB962C8B-B14F-4D97-AF65-F5344CB8AC3E}">
        <p14:creationId xmlns:p14="http://schemas.microsoft.com/office/powerpoint/2010/main" val="2545316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CC6DDD6-B409-868E-EAEE-8CAE34BF7A86}"/>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V="1">
            <a:off x="0" y="1051832"/>
            <a:ext cx="12192000" cy="2377167"/>
          </a:xfrm>
          <a:prstGeom prst="rect">
            <a:avLst/>
          </a:prstGeom>
        </p:spPr>
      </p:pic>
      <p:sp>
        <p:nvSpPr>
          <p:cNvPr id="6" name="TextBox 5">
            <a:extLst>
              <a:ext uri="{FF2B5EF4-FFF2-40B4-BE49-F238E27FC236}">
                <a16:creationId xmlns="" xmlns:a16="http://schemas.microsoft.com/office/drawing/2014/main" id="{DB27CD25-59E2-FA3C-92D9-D89DBFFEBC65}"/>
              </a:ext>
            </a:extLst>
          </p:cNvPr>
          <p:cNvSpPr txBox="1"/>
          <p:nvPr/>
        </p:nvSpPr>
        <p:spPr>
          <a:xfrm>
            <a:off x="117680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13" name="Group 12">
            <a:extLst>
              <a:ext uri="{FF2B5EF4-FFF2-40B4-BE49-F238E27FC236}">
                <a16:creationId xmlns="" xmlns:a16="http://schemas.microsoft.com/office/drawing/2014/main" id="{04C46309-4B1D-16B4-24EF-910D51619A13}"/>
              </a:ext>
            </a:extLst>
          </p:cNvPr>
          <p:cNvGrpSpPr/>
          <p:nvPr/>
        </p:nvGrpSpPr>
        <p:grpSpPr>
          <a:xfrm flipH="1">
            <a:off x="211804" y="109155"/>
            <a:ext cx="889724" cy="808903"/>
            <a:chOff x="-883145" y="947956"/>
            <a:chExt cx="909840" cy="788656"/>
          </a:xfrm>
        </p:grpSpPr>
        <p:pic>
          <p:nvPicPr>
            <p:cNvPr id="14" name="Picture 13">
              <a:extLst>
                <a:ext uri="{FF2B5EF4-FFF2-40B4-BE49-F238E27FC236}">
                  <a16:creationId xmlns="" xmlns:a16="http://schemas.microsoft.com/office/drawing/2014/main" id="{D66681DA-6268-C7CF-4E5E-4799E39ACE02}"/>
                </a:ext>
              </a:extLst>
            </p:cNvPr>
            <p:cNvPicPr>
              <a:picLocks noChangeAspect="1"/>
            </p:cNvPicPr>
            <p:nvPr/>
          </p:nvPicPr>
          <p:blipFill>
            <a:blip r:embed="rId4"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5" name="TextBox 14">
              <a:extLst>
                <a:ext uri="{FF2B5EF4-FFF2-40B4-BE49-F238E27FC236}">
                  <a16:creationId xmlns="" xmlns:a16="http://schemas.microsoft.com/office/drawing/2014/main" id="{2BCAE0D0-9B6F-84FA-B3B4-D66362099876}"/>
                </a:ext>
              </a:extLst>
            </p:cNvPr>
            <p:cNvSpPr txBox="1"/>
            <p:nvPr/>
          </p:nvSpPr>
          <p:spPr>
            <a:xfrm>
              <a:off x="-616995" y="1037333"/>
              <a:ext cx="362601" cy="270066"/>
            </a:xfrm>
            <a:prstGeom prst="rect">
              <a:avLst/>
            </a:prstGeom>
            <a:noFill/>
          </p:spPr>
          <p:txBody>
            <a:bodyPr wrap="none" rtlCol="0">
              <a:spAutoFit/>
            </a:bodyPr>
            <a:lstStyle/>
            <a:p>
              <a:r>
                <a:rPr lang="ar-EG" sz="1200" b="1" dirty="0">
                  <a:latin typeface="Univers Condensed" panose="020B0506020202050204" pitchFamily="34" charset="0"/>
                </a:rPr>
                <a:t>10</a:t>
              </a:r>
              <a:endParaRPr lang="en-US" sz="1200" b="1" dirty="0">
                <a:latin typeface="Univers Condensed" panose="020B0506020202050204" pitchFamily="34" charset="0"/>
              </a:endParaRPr>
            </a:p>
          </p:txBody>
        </p:sp>
      </p:grpSp>
      <p:cxnSp>
        <p:nvCxnSpPr>
          <p:cNvPr id="16" name="Straight Connector 15">
            <a:extLst>
              <a:ext uri="{FF2B5EF4-FFF2-40B4-BE49-F238E27FC236}">
                <a16:creationId xmlns="" xmlns:a16="http://schemas.microsoft.com/office/drawing/2014/main" id="{D4640521-A342-A7A2-30C0-E85364C73D8A}"/>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 xmlns:a16="http://schemas.microsoft.com/office/drawing/2014/main" id="{865BEED7-A295-5A6F-ABCB-AEE9375E9E35}"/>
              </a:ext>
            </a:extLst>
          </p:cNvPr>
          <p:cNvSpPr/>
          <p:nvPr/>
        </p:nvSpPr>
        <p:spPr>
          <a:xfrm>
            <a:off x="642375" y="1555831"/>
            <a:ext cx="2973556" cy="2610679"/>
          </a:xfrm>
          <a:prstGeom prst="roundRect">
            <a:avLst/>
          </a:prstGeom>
          <a:blipFill dpi="0"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8" name="Rectangle: Rounded Corners 17">
            <a:extLst>
              <a:ext uri="{FF2B5EF4-FFF2-40B4-BE49-F238E27FC236}">
                <a16:creationId xmlns="" xmlns:a16="http://schemas.microsoft.com/office/drawing/2014/main" id="{2DFA13F2-DB9F-C2B7-0204-004785894154}"/>
              </a:ext>
            </a:extLst>
          </p:cNvPr>
          <p:cNvSpPr/>
          <p:nvPr/>
        </p:nvSpPr>
        <p:spPr>
          <a:xfrm>
            <a:off x="3757049" y="1555831"/>
            <a:ext cx="1693415" cy="1693415"/>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9" name="Rectangle: Rounded Corners 18">
            <a:extLst>
              <a:ext uri="{FF2B5EF4-FFF2-40B4-BE49-F238E27FC236}">
                <a16:creationId xmlns="" xmlns:a16="http://schemas.microsoft.com/office/drawing/2014/main" id="{C23983EC-C2A5-B10E-AFED-68F206D44C0A}"/>
              </a:ext>
            </a:extLst>
          </p:cNvPr>
          <p:cNvSpPr/>
          <p:nvPr/>
        </p:nvSpPr>
        <p:spPr>
          <a:xfrm>
            <a:off x="3757049" y="3339965"/>
            <a:ext cx="1693415" cy="1693415"/>
          </a:xfrm>
          <a:prstGeom prst="roundRect">
            <a:avLst/>
          </a:prstGeom>
          <a:blipFill dpi="0" rotWithShape="1">
            <a:blip r:embed="rId8" cstate="print">
              <a:extLs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0" name="Rectangle: Rounded Corners 19">
            <a:extLst>
              <a:ext uri="{FF2B5EF4-FFF2-40B4-BE49-F238E27FC236}">
                <a16:creationId xmlns="" xmlns:a16="http://schemas.microsoft.com/office/drawing/2014/main" id="{BBAC5598-628C-C0D3-3FBD-F19BF9C42D43}"/>
              </a:ext>
            </a:extLst>
          </p:cNvPr>
          <p:cNvSpPr/>
          <p:nvPr/>
        </p:nvSpPr>
        <p:spPr>
          <a:xfrm>
            <a:off x="5591582" y="2361375"/>
            <a:ext cx="1693415" cy="1693415"/>
          </a:xfrm>
          <a:prstGeom prst="roundRect">
            <a:avLst/>
          </a:prstGeom>
          <a:blipFill dpi="0" rotWithShape="1">
            <a:blip r:embed="rId9" cstate="print">
              <a:extLs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1" name="Rectangle: Rounded Corners 20">
            <a:extLst>
              <a:ext uri="{FF2B5EF4-FFF2-40B4-BE49-F238E27FC236}">
                <a16:creationId xmlns="" xmlns:a16="http://schemas.microsoft.com/office/drawing/2014/main" id="{CACF8561-F948-8097-0FE8-852E056D69A4}"/>
              </a:ext>
            </a:extLst>
          </p:cNvPr>
          <p:cNvSpPr/>
          <p:nvPr/>
        </p:nvSpPr>
        <p:spPr>
          <a:xfrm>
            <a:off x="5591582" y="4145509"/>
            <a:ext cx="1693415" cy="1693415"/>
          </a:xfrm>
          <a:prstGeom prst="roundRect">
            <a:avLst/>
          </a:prstGeom>
          <a:blipFill dpi="0" rotWithShape="1">
            <a:blip r:embed="rId10" cstate="print">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2" name="Rectangle: Rounded Corners 21">
            <a:extLst>
              <a:ext uri="{FF2B5EF4-FFF2-40B4-BE49-F238E27FC236}">
                <a16:creationId xmlns="" xmlns:a16="http://schemas.microsoft.com/office/drawing/2014/main" id="{42CCA50A-2756-1C0E-7393-A4364A88CB89}"/>
              </a:ext>
            </a:extLst>
          </p:cNvPr>
          <p:cNvSpPr/>
          <p:nvPr/>
        </p:nvSpPr>
        <p:spPr>
          <a:xfrm>
            <a:off x="7426115" y="1555831"/>
            <a:ext cx="1693415" cy="1693415"/>
          </a:xfrm>
          <a:prstGeom prst="roundRect">
            <a:avLst/>
          </a:prstGeom>
          <a:blipFill dpi="0" rotWithShape="1">
            <a:blip r:embed="rId12" cstate="print">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3" name="Rectangle: Rounded Corners 22">
            <a:extLst>
              <a:ext uri="{FF2B5EF4-FFF2-40B4-BE49-F238E27FC236}">
                <a16:creationId xmlns="" xmlns:a16="http://schemas.microsoft.com/office/drawing/2014/main" id="{105B1084-D14C-168B-EBCF-122E0A7F9A52}"/>
              </a:ext>
            </a:extLst>
          </p:cNvPr>
          <p:cNvSpPr/>
          <p:nvPr/>
        </p:nvSpPr>
        <p:spPr>
          <a:xfrm>
            <a:off x="7426115" y="3339965"/>
            <a:ext cx="1693415" cy="1693415"/>
          </a:xfrm>
          <a:prstGeom prst="roundRect">
            <a:avLst/>
          </a:prstGeom>
          <a:blipFill dpi="0" rotWithShape="1">
            <a:blip r:embed="rId14" cstate="print">
              <a:extLs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4" name="Rectangle: Rounded Corners 23">
            <a:extLst>
              <a:ext uri="{FF2B5EF4-FFF2-40B4-BE49-F238E27FC236}">
                <a16:creationId xmlns="" xmlns:a16="http://schemas.microsoft.com/office/drawing/2014/main" id="{AD60E0B5-2060-30A8-5DE0-ABCB56F0C4D0}"/>
              </a:ext>
            </a:extLst>
          </p:cNvPr>
          <p:cNvSpPr/>
          <p:nvPr/>
        </p:nvSpPr>
        <p:spPr>
          <a:xfrm>
            <a:off x="9260648" y="2328718"/>
            <a:ext cx="1693415" cy="1693415"/>
          </a:xfrm>
          <a:prstGeom prst="roundRect">
            <a:avLst/>
          </a:prstGeom>
          <a:blipFill dpi="0" rotWithShape="1">
            <a:blip r:embed="rId15" cstate="print">
              <a:extLst>
                <a:ext uri="{BEBA8EAE-BF5A-486C-A8C5-ECC9F3942E4B}">
                  <a14:imgProps xmlns:a14="http://schemas.microsoft.com/office/drawing/2010/main">
                    <a14:imgLayer r:embed="rId16">
                      <a14:imgEffect>
                        <a14:brightnessContrast bright="20000"/>
                      </a14:imgEffect>
                    </a14:imgLayer>
                  </a14:imgProps>
                </a:ex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5" name="Rectangle: Rounded Corners 24">
            <a:extLst>
              <a:ext uri="{FF2B5EF4-FFF2-40B4-BE49-F238E27FC236}">
                <a16:creationId xmlns="" xmlns:a16="http://schemas.microsoft.com/office/drawing/2014/main" id="{B9A485FD-9C44-C6F8-337E-2FD9B077D0DA}"/>
              </a:ext>
            </a:extLst>
          </p:cNvPr>
          <p:cNvSpPr/>
          <p:nvPr/>
        </p:nvSpPr>
        <p:spPr>
          <a:xfrm>
            <a:off x="9260648" y="4112852"/>
            <a:ext cx="1693415" cy="1693415"/>
          </a:xfrm>
          <a:prstGeom prst="roundRect">
            <a:avLst/>
          </a:prstGeom>
          <a:blipFill dpi="0" rotWithShape="1">
            <a:blip r:embed="rId17" cstate="print">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6" name="TextBox 25">
            <a:extLst>
              <a:ext uri="{FF2B5EF4-FFF2-40B4-BE49-F238E27FC236}">
                <a16:creationId xmlns="" xmlns:a16="http://schemas.microsoft.com/office/drawing/2014/main" id="{F01B9F3A-998B-7E13-C8C8-01C4D86A8F24}"/>
              </a:ext>
            </a:extLst>
          </p:cNvPr>
          <p:cNvSpPr txBox="1"/>
          <p:nvPr/>
        </p:nvSpPr>
        <p:spPr>
          <a:xfrm>
            <a:off x="317779" y="4765025"/>
            <a:ext cx="4744078" cy="1938992"/>
          </a:xfrm>
          <a:prstGeom prst="rect">
            <a:avLst/>
          </a:prstGeom>
          <a:noFill/>
        </p:spPr>
        <p:txBody>
          <a:bodyPr wrap="square" rtlCol="0">
            <a:spAutoFit/>
          </a:bodyPr>
          <a:lstStyle/>
          <a:p>
            <a:r>
              <a:rPr lang="en-US" sz="2000" b="1" dirty="0">
                <a:latin typeface="Univers Condensed" panose="020B0506020202050204" pitchFamily="34" charset="0"/>
              </a:rPr>
              <a:t>Paradise Beach (Taxes Village), </a:t>
            </a:r>
          </a:p>
          <a:p>
            <a:r>
              <a:rPr lang="en-US" sz="2000" b="1" dirty="0">
                <a:latin typeface="Univers Condensed" panose="020B0506020202050204" pitchFamily="34" charset="0"/>
              </a:rPr>
              <a:t>K64, North Coast</a:t>
            </a:r>
          </a:p>
          <a:p>
            <a:r>
              <a:rPr lang="en-US" sz="2000" dirty="0">
                <a:latin typeface="Univers Condensed" panose="020B0506020202050204" pitchFamily="34" charset="0"/>
              </a:rPr>
              <a:t>Completion of the second stage</a:t>
            </a:r>
          </a:p>
          <a:p>
            <a:r>
              <a:rPr lang="en-US" sz="2000" dirty="0">
                <a:latin typeface="Univers Condensed" panose="020B0506020202050204" pitchFamily="34" charset="0"/>
              </a:rPr>
              <a:t>Construction and finishing of 10 buildings</a:t>
            </a:r>
          </a:p>
          <a:p>
            <a:r>
              <a:rPr lang="en-US" sz="2000" dirty="0">
                <a:latin typeface="Univers Condensed" panose="020B0506020202050204" pitchFamily="34" charset="0"/>
              </a:rPr>
              <a:t>Ground floor, three floors</a:t>
            </a:r>
          </a:p>
          <a:p>
            <a:r>
              <a:rPr lang="en-US" sz="2000" dirty="0">
                <a:latin typeface="Univers Condensed" panose="020B0506020202050204" pitchFamily="34" charset="0"/>
              </a:rPr>
              <a:t>Flat building 750 square meters</a:t>
            </a:r>
          </a:p>
        </p:txBody>
      </p:sp>
      <p:sp>
        <p:nvSpPr>
          <p:cNvPr id="3" name="TextBox 2">
            <a:extLst>
              <a:ext uri="{FF2B5EF4-FFF2-40B4-BE49-F238E27FC236}">
                <a16:creationId xmlns="" xmlns:a16="http://schemas.microsoft.com/office/drawing/2014/main" id="{28E47C96-5933-3C63-21D2-4F8D4D8A8840}"/>
              </a:ext>
            </a:extLst>
          </p:cNvPr>
          <p:cNvSpPr txBox="1"/>
          <p:nvPr/>
        </p:nvSpPr>
        <p:spPr>
          <a:xfrm flipV="1">
            <a:off x="11644152" y="2699905"/>
            <a:ext cx="492443" cy="1898918"/>
          </a:xfrm>
          <a:prstGeom prst="rect">
            <a:avLst/>
          </a:prstGeom>
          <a:noFill/>
        </p:spPr>
        <p:txBody>
          <a:bodyPr vert="vert" wrap="none" rtlCol="0">
            <a:spAutoFit/>
          </a:bodyPr>
          <a:lstStyle/>
          <a:p>
            <a:r>
              <a:rPr lang="en-US" sz="2000" b="1" dirty="0">
                <a:latin typeface="Univers Condensed" panose="020B0506020202050204" pitchFamily="34" charset="0"/>
              </a:rPr>
              <a:t>Main Contracting</a:t>
            </a:r>
          </a:p>
        </p:txBody>
      </p:sp>
      <p:cxnSp>
        <p:nvCxnSpPr>
          <p:cNvPr id="7" name="Straight Connector 6">
            <a:extLst>
              <a:ext uri="{FF2B5EF4-FFF2-40B4-BE49-F238E27FC236}">
                <a16:creationId xmlns="" xmlns:a16="http://schemas.microsoft.com/office/drawing/2014/main" id="{F76E6F0F-6F65-C454-94CB-255AB3B9DB10}"/>
              </a:ext>
            </a:extLst>
          </p:cNvPr>
          <p:cNvCxnSpPr/>
          <p:nvPr/>
        </p:nvCxnSpPr>
        <p:spPr>
          <a:xfrm flipV="1">
            <a:off x="11890373" y="1051832"/>
            <a:ext cx="0" cy="149542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4BD2C64E-C769-01C7-FE93-B24A5E968399}"/>
              </a:ext>
            </a:extLst>
          </p:cNvPr>
          <p:cNvCxnSpPr/>
          <p:nvPr/>
        </p:nvCxnSpPr>
        <p:spPr>
          <a:xfrm flipV="1">
            <a:off x="11871775" y="4765024"/>
            <a:ext cx="0" cy="20116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CFF770B8-FC38-F1C3-1781-6DCC6C60A613}"/>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1318" y="109155"/>
            <a:ext cx="2307195" cy="745666"/>
          </a:xfrm>
          <a:prstGeom prst="rect">
            <a:avLst/>
          </a:prstGeom>
        </p:spPr>
      </p:pic>
      <p:sp>
        <p:nvSpPr>
          <p:cNvPr id="10" name="Rectangle 9">
            <a:extLst>
              <a:ext uri="{FF2B5EF4-FFF2-40B4-BE49-F238E27FC236}">
                <a16:creationId xmlns="" xmlns:a16="http://schemas.microsoft.com/office/drawing/2014/main" id="{553DAE74-C44A-7480-0DAC-9491D390EA02}"/>
              </a:ext>
            </a:extLst>
          </p:cNvPr>
          <p:cNvSpPr/>
          <p:nvPr/>
        </p:nvSpPr>
        <p:spPr>
          <a:xfrm>
            <a:off x="11887185" y="109155"/>
            <a:ext cx="289342" cy="745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92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CEE220F-DA1C-067B-529B-0DF6CBACCA9D}"/>
              </a:ext>
            </a:extLst>
          </p:cNvPr>
          <p:cNvSpPr txBox="1"/>
          <p:nvPr/>
        </p:nvSpPr>
        <p:spPr>
          <a:xfrm>
            <a:off x="913208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9" name="Group 8">
            <a:extLst>
              <a:ext uri="{FF2B5EF4-FFF2-40B4-BE49-F238E27FC236}">
                <a16:creationId xmlns="" xmlns:a16="http://schemas.microsoft.com/office/drawing/2014/main" id="{FC820BE3-34C0-0FB0-8E89-487A7A8F3C32}"/>
              </a:ext>
            </a:extLst>
          </p:cNvPr>
          <p:cNvGrpSpPr/>
          <p:nvPr/>
        </p:nvGrpSpPr>
        <p:grpSpPr>
          <a:xfrm>
            <a:off x="1106268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2"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605522" y="1037331"/>
              <a:ext cx="354406" cy="270066"/>
            </a:xfrm>
            <a:prstGeom prst="rect">
              <a:avLst/>
            </a:prstGeom>
            <a:noFill/>
          </p:spPr>
          <p:txBody>
            <a:bodyPr wrap="none" rtlCol="0">
              <a:spAutoFit/>
            </a:bodyPr>
            <a:lstStyle/>
            <a:p>
              <a:r>
                <a:rPr lang="ar-EG" sz="1200" b="1" dirty="0">
                  <a:latin typeface="Univers Condensed" panose="020B0506020202050204" pitchFamily="34" charset="0"/>
                </a:rPr>
                <a:t>11</a:t>
              </a:r>
              <a:endParaRPr lang="en-US" sz="1200" b="1" dirty="0">
                <a:latin typeface="Univers Condensed" panose="020B0506020202050204" pitchFamily="34" charset="0"/>
              </a:endParaRP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 xmlns:a16="http://schemas.microsoft.com/office/drawing/2014/main" id="{DADF1FC6-F890-ED9E-9493-6788CBC0CF9A}"/>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flipV="1">
            <a:off x="0" y="1051832"/>
            <a:ext cx="12192000" cy="2377167"/>
          </a:xfrm>
          <a:prstGeom prst="rect">
            <a:avLst/>
          </a:prstGeom>
        </p:spPr>
      </p:pic>
      <p:sp>
        <p:nvSpPr>
          <p:cNvPr id="3" name="Rectangle: Rounded Corners 2">
            <a:extLst>
              <a:ext uri="{FF2B5EF4-FFF2-40B4-BE49-F238E27FC236}">
                <a16:creationId xmlns="" xmlns:a16="http://schemas.microsoft.com/office/drawing/2014/main" id="{305B2073-C061-5879-5FC5-804F3CF96896}"/>
              </a:ext>
            </a:extLst>
          </p:cNvPr>
          <p:cNvSpPr/>
          <p:nvPr/>
        </p:nvSpPr>
        <p:spPr>
          <a:xfrm>
            <a:off x="6406632" y="3433555"/>
            <a:ext cx="1691640" cy="1691640"/>
          </a:xfrm>
          <a:prstGeom prst="roundRect">
            <a:avLst/>
          </a:prstGeom>
          <a: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5" name="Rectangle: Rounded Corners 4">
            <a:extLst>
              <a:ext uri="{FF2B5EF4-FFF2-40B4-BE49-F238E27FC236}">
                <a16:creationId xmlns="" xmlns:a16="http://schemas.microsoft.com/office/drawing/2014/main" id="{11840B61-5D6E-481E-E829-A68E93686245}"/>
              </a:ext>
            </a:extLst>
          </p:cNvPr>
          <p:cNvSpPr/>
          <p:nvPr/>
        </p:nvSpPr>
        <p:spPr>
          <a:xfrm>
            <a:off x="843637" y="2572932"/>
            <a:ext cx="1693415" cy="1693415"/>
          </a:xfrm>
          <a:prstGeom prst="roundRect">
            <a:avLst/>
          </a:prstGeom>
          <a:blipFill>
            <a:blip r:embed="rId7"/>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6" name="Rectangle: Rounded Corners 5">
            <a:extLst>
              <a:ext uri="{FF2B5EF4-FFF2-40B4-BE49-F238E27FC236}">
                <a16:creationId xmlns="" xmlns:a16="http://schemas.microsoft.com/office/drawing/2014/main" id="{70469FBE-9CBE-B858-BFE0-496C40C4F144}"/>
              </a:ext>
            </a:extLst>
          </p:cNvPr>
          <p:cNvSpPr/>
          <p:nvPr/>
        </p:nvSpPr>
        <p:spPr>
          <a:xfrm>
            <a:off x="843637" y="4357066"/>
            <a:ext cx="1693415" cy="1693415"/>
          </a:xfrm>
          <a:prstGeom prst="roundRect">
            <a:avLst/>
          </a:prstGeom>
          <a: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3" name="Rectangle: Rounded Corners 12">
            <a:extLst>
              <a:ext uri="{FF2B5EF4-FFF2-40B4-BE49-F238E27FC236}">
                <a16:creationId xmlns="" xmlns:a16="http://schemas.microsoft.com/office/drawing/2014/main" id="{F0E9FF42-28B6-F2FC-7C32-DAF590B5DA97}"/>
              </a:ext>
            </a:extLst>
          </p:cNvPr>
          <p:cNvSpPr/>
          <p:nvPr/>
        </p:nvSpPr>
        <p:spPr>
          <a:xfrm>
            <a:off x="2678170" y="1647646"/>
            <a:ext cx="1693415" cy="1693415"/>
          </a:xfrm>
          <a:prstGeom prst="roundRect">
            <a:avLst/>
          </a:prstGeom>
          <a:blipFill>
            <a:blip r:embed="rId10">
              <a:extLst>
                <a:ext uri="{BEBA8EAE-BF5A-486C-A8C5-ECC9F3942E4B}">
                  <a14:imgProps xmlns:a14="http://schemas.microsoft.com/office/drawing/2010/main">
                    <a14:imgLayer r:embed="rId11">
                      <a14:imgEffect>
                        <a14:brightnessContrast bright="20000"/>
                      </a14:imgEffect>
                    </a14:imgLayer>
                  </a14:imgProps>
                </a:ext>
              </a:extLst>
            </a:blip>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4" name="Rectangle: Rounded Corners 13">
            <a:extLst>
              <a:ext uri="{FF2B5EF4-FFF2-40B4-BE49-F238E27FC236}">
                <a16:creationId xmlns="" xmlns:a16="http://schemas.microsoft.com/office/drawing/2014/main" id="{8607D7D4-54BD-27A9-2ABC-97EEFC947111}"/>
              </a:ext>
            </a:extLst>
          </p:cNvPr>
          <p:cNvSpPr/>
          <p:nvPr/>
        </p:nvSpPr>
        <p:spPr>
          <a:xfrm>
            <a:off x="2678170" y="3431780"/>
            <a:ext cx="1693415" cy="1693415"/>
          </a:xfrm>
          <a:prstGeom prst="roundRect">
            <a:avLst/>
          </a:prstGeom>
          <a:blipFill dpi="0" rotWithShape="1">
            <a:blip r:embed="rId12" cstate="print">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5" name="Rectangle: Rounded Corners 14">
            <a:extLst>
              <a:ext uri="{FF2B5EF4-FFF2-40B4-BE49-F238E27FC236}">
                <a16:creationId xmlns="" xmlns:a16="http://schemas.microsoft.com/office/drawing/2014/main" id="{55A13D1A-DDA9-331D-8A1C-9805235963A0}"/>
              </a:ext>
            </a:extLst>
          </p:cNvPr>
          <p:cNvSpPr/>
          <p:nvPr/>
        </p:nvSpPr>
        <p:spPr>
          <a:xfrm>
            <a:off x="4512703" y="2572932"/>
            <a:ext cx="1693415" cy="1693415"/>
          </a:xfrm>
          <a:prstGeom prst="roundRect">
            <a:avLst/>
          </a:prstGeom>
          <a:blipFill dpi="0" rotWithShape="1">
            <a:blip r:embed="rId14" cstate="print">
              <a:extLst>
                <a:ext uri="{BEBA8EAE-BF5A-486C-A8C5-ECC9F3942E4B}">
                  <a14:imgProps xmlns:a14="http://schemas.microsoft.com/office/drawing/2010/main">
                    <a14:imgLayer r:embed="rId15">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dirty="0"/>
          </a:p>
        </p:txBody>
      </p:sp>
      <p:sp>
        <p:nvSpPr>
          <p:cNvPr id="16" name="Rectangle: Rounded Corners 15">
            <a:extLst>
              <a:ext uri="{FF2B5EF4-FFF2-40B4-BE49-F238E27FC236}">
                <a16:creationId xmlns="" xmlns:a16="http://schemas.microsoft.com/office/drawing/2014/main" id="{B25ECFC3-D6A7-B009-E87B-1A6119791801}"/>
              </a:ext>
            </a:extLst>
          </p:cNvPr>
          <p:cNvSpPr/>
          <p:nvPr/>
        </p:nvSpPr>
        <p:spPr>
          <a:xfrm>
            <a:off x="4512703" y="4357066"/>
            <a:ext cx="1693415" cy="1693415"/>
          </a:xfrm>
          <a:prstGeom prst="roundRect">
            <a:avLst/>
          </a:prstGeom>
          <a:blipFill dpi="0" rotWithShape="1">
            <a:blip r:embed="rId16" cstate="print">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7" name="Rectangle: Rounded Corners 16">
            <a:extLst>
              <a:ext uri="{FF2B5EF4-FFF2-40B4-BE49-F238E27FC236}">
                <a16:creationId xmlns="" xmlns:a16="http://schemas.microsoft.com/office/drawing/2014/main" id="{FF962AF2-D606-5C8F-9178-3B7FE92DD0A4}"/>
              </a:ext>
            </a:extLst>
          </p:cNvPr>
          <p:cNvSpPr/>
          <p:nvPr/>
        </p:nvSpPr>
        <p:spPr>
          <a:xfrm>
            <a:off x="6347236" y="1647646"/>
            <a:ext cx="1693415" cy="1693415"/>
          </a:xfrm>
          <a:prstGeom prst="roundRect">
            <a:avLst/>
          </a:prstGeom>
          <a:blipFill dpi="0" rotWithShape="1">
            <a:blip r:embed="rId18" cstate="print">
              <a:extLst>
                <a:ext uri="{BEBA8EAE-BF5A-486C-A8C5-ECC9F3942E4B}">
                  <a14:imgProps xmlns:a14="http://schemas.microsoft.com/office/drawing/2010/main">
                    <a14:imgLayer r:embed="rId19">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8" name="TextBox 17">
            <a:extLst>
              <a:ext uri="{FF2B5EF4-FFF2-40B4-BE49-F238E27FC236}">
                <a16:creationId xmlns="" xmlns:a16="http://schemas.microsoft.com/office/drawing/2014/main" id="{3EE59D0B-719B-71BD-232E-D1402DE1B31E}"/>
              </a:ext>
            </a:extLst>
          </p:cNvPr>
          <p:cNvSpPr txBox="1"/>
          <p:nvPr/>
        </p:nvSpPr>
        <p:spPr>
          <a:xfrm>
            <a:off x="8241164" y="4266347"/>
            <a:ext cx="3864085" cy="1938992"/>
          </a:xfrm>
          <a:prstGeom prst="rect">
            <a:avLst/>
          </a:prstGeom>
          <a:noFill/>
        </p:spPr>
        <p:txBody>
          <a:bodyPr wrap="square" rtlCol="0">
            <a:spAutoFit/>
          </a:bodyPr>
          <a:lstStyle/>
          <a:p>
            <a:r>
              <a:rPr lang="en-US" sz="2000" b="1" dirty="0">
                <a:latin typeface="Univers Condensed" panose="020B0506020202050204" pitchFamily="34" charset="0"/>
              </a:rPr>
              <a:t>Replacing and developing the </a:t>
            </a:r>
          </a:p>
          <a:p>
            <a:r>
              <a:rPr lang="en-US" sz="2000" b="1" dirty="0">
                <a:latin typeface="Univers Condensed" panose="020B0506020202050204" pitchFamily="34" charset="0"/>
              </a:rPr>
              <a:t>Civil Protection Administration </a:t>
            </a:r>
          </a:p>
          <a:p>
            <a:r>
              <a:rPr lang="en-US" sz="2000" b="1" dirty="0">
                <a:latin typeface="Univers Condensed" panose="020B0506020202050204" pitchFamily="34" charset="0"/>
              </a:rPr>
              <a:t>Sharm El Sheikh</a:t>
            </a:r>
          </a:p>
          <a:p>
            <a:r>
              <a:rPr lang="en-US" sz="2000" dirty="0">
                <a:latin typeface="Univers Condensed" panose="020B0506020202050204" pitchFamily="34" charset="0"/>
              </a:rPr>
              <a:t>Ministry of Interior</a:t>
            </a:r>
          </a:p>
          <a:p>
            <a:r>
              <a:rPr lang="en-US" sz="2000" dirty="0">
                <a:latin typeface="Univers Condensed" panose="020B0506020202050204" pitchFamily="34" charset="0"/>
              </a:rPr>
              <a:t>General contractor</a:t>
            </a:r>
          </a:p>
          <a:p>
            <a:r>
              <a:rPr lang="en-US" sz="2000" dirty="0">
                <a:latin typeface="Univers Condensed" panose="020B0506020202050204" pitchFamily="34" charset="0"/>
              </a:rPr>
              <a:t>SESTIL Trading and Marketing</a:t>
            </a:r>
          </a:p>
        </p:txBody>
      </p:sp>
      <p:sp>
        <p:nvSpPr>
          <p:cNvPr id="19" name="Rectangle: Rounded Corners 18">
            <a:extLst>
              <a:ext uri="{FF2B5EF4-FFF2-40B4-BE49-F238E27FC236}">
                <a16:creationId xmlns="" xmlns:a16="http://schemas.microsoft.com/office/drawing/2014/main" id="{453C419A-B86F-2068-8C1A-7F4CE8E84B28}"/>
              </a:ext>
            </a:extLst>
          </p:cNvPr>
          <p:cNvSpPr/>
          <p:nvPr/>
        </p:nvSpPr>
        <p:spPr>
          <a:xfrm>
            <a:off x="8322887" y="1639003"/>
            <a:ext cx="3076605" cy="2467191"/>
          </a:xfrm>
          <a:prstGeom prst="roundRect">
            <a:avLst/>
          </a:prstGeom>
          <a:blipFill>
            <a:blip r:embed="rId20" cstate="print">
              <a:extLst>
                <a:ext uri="{BEBA8EAE-BF5A-486C-A8C5-ECC9F3942E4B}">
                  <a14:imgProps xmlns:a14="http://schemas.microsoft.com/office/drawing/2010/main">
                    <a14:imgLayer r:embed="rId21">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a:blipFill>
          <a:ln w="3175">
            <a:solidFill>
              <a:srgbClr val="00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4" name="TextBox 3">
            <a:extLst>
              <a:ext uri="{FF2B5EF4-FFF2-40B4-BE49-F238E27FC236}">
                <a16:creationId xmlns="" xmlns:a16="http://schemas.microsoft.com/office/drawing/2014/main" id="{DAC13D86-65CD-C74B-34D4-F596DCAC69FD}"/>
              </a:ext>
            </a:extLst>
          </p:cNvPr>
          <p:cNvSpPr txBox="1"/>
          <p:nvPr/>
        </p:nvSpPr>
        <p:spPr>
          <a:xfrm flipV="1">
            <a:off x="18222" y="2699905"/>
            <a:ext cx="492443" cy="1898918"/>
          </a:xfrm>
          <a:prstGeom prst="rect">
            <a:avLst/>
          </a:prstGeom>
          <a:noFill/>
        </p:spPr>
        <p:txBody>
          <a:bodyPr vert="vert" wrap="none" rtlCol="0">
            <a:spAutoFit/>
          </a:bodyPr>
          <a:lstStyle/>
          <a:p>
            <a:r>
              <a:rPr lang="en-US" sz="2000" b="1" dirty="0">
                <a:latin typeface="Univers Condensed" panose="020B0506020202050204" pitchFamily="34" charset="0"/>
              </a:rPr>
              <a:t>Main Contracting</a:t>
            </a:r>
          </a:p>
        </p:txBody>
      </p:sp>
      <p:cxnSp>
        <p:nvCxnSpPr>
          <p:cNvPr id="20" name="Straight Connector 19">
            <a:extLst>
              <a:ext uri="{FF2B5EF4-FFF2-40B4-BE49-F238E27FC236}">
                <a16:creationId xmlns="" xmlns:a16="http://schemas.microsoft.com/office/drawing/2014/main" id="{7C8801B9-6ED8-5FEE-F7B6-E83F4C5287D7}"/>
              </a:ext>
            </a:extLst>
          </p:cNvPr>
          <p:cNvCxnSpPr/>
          <p:nvPr/>
        </p:nvCxnSpPr>
        <p:spPr>
          <a:xfrm flipV="1">
            <a:off x="264443" y="1051832"/>
            <a:ext cx="0" cy="149542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06703129-6310-9E89-603A-D4B11B6A9A96}"/>
              </a:ext>
            </a:extLst>
          </p:cNvPr>
          <p:cNvCxnSpPr/>
          <p:nvPr/>
        </p:nvCxnSpPr>
        <p:spPr>
          <a:xfrm flipV="1">
            <a:off x="245845" y="4765024"/>
            <a:ext cx="0" cy="20116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 xmlns:a16="http://schemas.microsoft.com/office/drawing/2014/main" id="{195E0BE0-666B-F9A6-9ED3-6EC55B67C209}"/>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549" y="109155"/>
            <a:ext cx="2307195" cy="745666"/>
          </a:xfrm>
          <a:prstGeom prst="rect">
            <a:avLst/>
          </a:prstGeom>
        </p:spPr>
      </p:pic>
      <p:sp>
        <p:nvSpPr>
          <p:cNvPr id="23" name="Rectangle 22">
            <a:extLst>
              <a:ext uri="{FF2B5EF4-FFF2-40B4-BE49-F238E27FC236}">
                <a16:creationId xmlns="" xmlns:a16="http://schemas.microsoft.com/office/drawing/2014/main" id="{746B922C-CF1D-E01C-9373-7351EF5D4D20}"/>
              </a:ext>
            </a:extLst>
          </p:cNvPr>
          <p:cNvSpPr/>
          <p:nvPr/>
        </p:nvSpPr>
        <p:spPr>
          <a:xfrm>
            <a:off x="0" y="109155"/>
            <a:ext cx="289342" cy="745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69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CC6DDD6-B409-868E-EAEE-8CAE34BF7A86}"/>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V="1">
            <a:off x="0" y="1051832"/>
            <a:ext cx="12192000" cy="2377167"/>
          </a:xfrm>
          <a:prstGeom prst="rect">
            <a:avLst/>
          </a:prstGeom>
        </p:spPr>
      </p:pic>
      <p:sp>
        <p:nvSpPr>
          <p:cNvPr id="6" name="TextBox 5">
            <a:extLst>
              <a:ext uri="{FF2B5EF4-FFF2-40B4-BE49-F238E27FC236}">
                <a16:creationId xmlns="" xmlns:a16="http://schemas.microsoft.com/office/drawing/2014/main" id="{DB27CD25-59E2-FA3C-92D9-D89DBFFEBC65}"/>
              </a:ext>
            </a:extLst>
          </p:cNvPr>
          <p:cNvSpPr txBox="1"/>
          <p:nvPr/>
        </p:nvSpPr>
        <p:spPr>
          <a:xfrm>
            <a:off x="117680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13" name="Group 12">
            <a:extLst>
              <a:ext uri="{FF2B5EF4-FFF2-40B4-BE49-F238E27FC236}">
                <a16:creationId xmlns="" xmlns:a16="http://schemas.microsoft.com/office/drawing/2014/main" id="{04C46309-4B1D-16B4-24EF-910D51619A13}"/>
              </a:ext>
            </a:extLst>
          </p:cNvPr>
          <p:cNvGrpSpPr/>
          <p:nvPr/>
        </p:nvGrpSpPr>
        <p:grpSpPr>
          <a:xfrm flipH="1">
            <a:off x="211804" y="109155"/>
            <a:ext cx="889724" cy="808903"/>
            <a:chOff x="-883145" y="947956"/>
            <a:chExt cx="909840" cy="788656"/>
          </a:xfrm>
        </p:grpSpPr>
        <p:pic>
          <p:nvPicPr>
            <p:cNvPr id="14" name="Picture 13">
              <a:extLst>
                <a:ext uri="{FF2B5EF4-FFF2-40B4-BE49-F238E27FC236}">
                  <a16:creationId xmlns="" xmlns:a16="http://schemas.microsoft.com/office/drawing/2014/main" id="{D66681DA-6268-C7CF-4E5E-4799E39ACE02}"/>
                </a:ext>
              </a:extLst>
            </p:cNvPr>
            <p:cNvPicPr>
              <a:picLocks noChangeAspect="1"/>
            </p:cNvPicPr>
            <p:nvPr/>
          </p:nvPicPr>
          <p:blipFill>
            <a:blip r:embed="rId4"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5" name="TextBox 14">
              <a:extLst>
                <a:ext uri="{FF2B5EF4-FFF2-40B4-BE49-F238E27FC236}">
                  <a16:creationId xmlns="" xmlns:a16="http://schemas.microsoft.com/office/drawing/2014/main" id="{2BCAE0D0-9B6F-84FA-B3B4-D66362099876}"/>
                </a:ext>
              </a:extLst>
            </p:cNvPr>
            <p:cNvSpPr txBox="1"/>
            <p:nvPr/>
          </p:nvSpPr>
          <p:spPr>
            <a:xfrm>
              <a:off x="-612272" y="1032829"/>
              <a:ext cx="362601" cy="270066"/>
            </a:xfrm>
            <a:prstGeom prst="rect">
              <a:avLst/>
            </a:prstGeom>
            <a:noFill/>
          </p:spPr>
          <p:txBody>
            <a:bodyPr wrap="none" rtlCol="0">
              <a:spAutoFit/>
            </a:bodyPr>
            <a:lstStyle/>
            <a:p>
              <a:r>
                <a:rPr lang="ar-EG" sz="1200" b="1" dirty="0">
                  <a:latin typeface="Univers Condensed" panose="020B0506020202050204" pitchFamily="34" charset="0"/>
                </a:rPr>
                <a:t>12</a:t>
              </a:r>
              <a:endParaRPr lang="en-US" sz="1200" b="1" dirty="0">
                <a:latin typeface="Univers Condensed" panose="020B0506020202050204" pitchFamily="34" charset="0"/>
              </a:endParaRPr>
            </a:p>
          </p:txBody>
        </p:sp>
      </p:grpSp>
      <p:cxnSp>
        <p:nvCxnSpPr>
          <p:cNvPr id="16" name="Straight Connector 15">
            <a:extLst>
              <a:ext uri="{FF2B5EF4-FFF2-40B4-BE49-F238E27FC236}">
                <a16:creationId xmlns="" xmlns:a16="http://schemas.microsoft.com/office/drawing/2014/main" id="{D4640521-A342-A7A2-30C0-E85364C73D8A}"/>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 xmlns:a16="http://schemas.microsoft.com/office/drawing/2014/main" id="{B5989284-51B1-621F-4DC1-7AFC8F859413}"/>
              </a:ext>
            </a:extLst>
          </p:cNvPr>
          <p:cNvSpPr txBox="1"/>
          <p:nvPr/>
        </p:nvSpPr>
        <p:spPr>
          <a:xfrm>
            <a:off x="616568" y="6379513"/>
            <a:ext cx="1673193" cy="369332"/>
          </a:xfrm>
          <a:prstGeom prst="rect">
            <a:avLst/>
          </a:prstGeom>
          <a:noFill/>
        </p:spPr>
        <p:txBody>
          <a:bodyPr wrap="square" rtlCol="0">
            <a:spAutoFit/>
          </a:bodyPr>
          <a:lstStyle/>
          <a:p>
            <a:r>
              <a:rPr lang="en-US" b="1" dirty="0">
                <a:latin typeface="Univers Condensed" panose="020B0506020202050204" pitchFamily="34" charset="0"/>
              </a:rPr>
              <a:t>Factory Project </a:t>
            </a:r>
          </a:p>
        </p:txBody>
      </p:sp>
      <p:graphicFrame>
        <p:nvGraphicFramePr>
          <p:cNvPr id="4" name="Table 8">
            <a:extLst>
              <a:ext uri="{FF2B5EF4-FFF2-40B4-BE49-F238E27FC236}">
                <a16:creationId xmlns="" xmlns:a16="http://schemas.microsoft.com/office/drawing/2014/main" id="{D74C47E9-2C01-0030-0679-8602EAA2EA78}"/>
              </a:ext>
            </a:extLst>
          </p:cNvPr>
          <p:cNvGraphicFramePr>
            <a:graphicFrameLocks noGrp="1"/>
          </p:cNvGraphicFramePr>
          <p:nvPr>
            <p:extLst>
              <p:ext uri="{D42A27DB-BD31-4B8C-83A1-F6EECF244321}">
                <p14:modId xmlns:p14="http://schemas.microsoft.com/office/powerpoint/2010/main" val="4281869064"/>
              </p:ext>
            </p:extLst>
          </p:nvPr>
        </p:nvGraphicFramePr>
        <p:xfrm>
          <a:off x="178100" y="1402428"/>
          <a:ext cx="2286000" cy="4119431"/>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59033">
                <a:tc>
                  <a:txBody>
                    <a:bodyPr/>
                    <a:lstStyle/>
                    <a:p>
                      <a:pPr algn="ctr"/>
                      <a:r>
                        <a:rPr lang="en-US" sz="1600" dirty="0">
                          <a:solidFill>
                            <a:schemeClr val="tx1"/>
                          </a:solidFill>
                          <a:latin typeface="Univers Condensed" panose="020B0506020202050204" pitchFamily="34" charset="0"/>
                        </a:rPr>
                        <a:t>KRAFT FOODS EGYPT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570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37526143"/>
                  </a:ext>
                </a:extLst>
              </a:tr>
              <a:tr h="26927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Location : 10th of Ramadan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26927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Owner : Kraft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4487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EMG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897582">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69275">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98734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Supplying and installing fire systems and air conditioning systems with a capacity of 150 tons of cooling</a:t>
                      </a:r>
                      <a:r>
                        <a:rPr kumimoji="0" lang="ar-EG"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 </a:t>
                      </a: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&amp; Air Handling Unit &amp; Fan Coil Unit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sp>
        <p:nvSpPr>
          <p:cNvPr id="7" name="Rectangle 6">
            <a:extLst>
              <a:ext uri="{FF2B5EF4-FFF2-40B4-BE49-F238E27FC236}">
                <a16:creationId xmlns="" xmlns:a16="http://schemas.microsoft.com/office/drawing/2014/main" id="{031C8DED-F6CA-1BBB-7D14-B1BC94051C41}"/>
              </a:ext>
            </a:extLst>
          </p:cNvPr>
          <p:cNvSpPr/>
          <p:nvPr/>
        </p:nvSpPr>
        <p:spPr>
          <a:xfrm flipH="1">
            <a:off x="352439" y="2841763"/>
            <a:ext cx="1937322" cy="1007534"/>
          </a:xfrm>
          <a:prstGeom prst="rect">
            <a:avLst/>
          </a:prstGeom>
          <a:blipFill dpi="0" rotWithShape="1">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Univers Condensed" panose="020B0506020202050204" pitchFamily="34" charset="0"/>
            </a:endParaRPr>
          </a:p>
        </p:txBody>
      </p:sp>
      <p:graphicFrame>
        <p:nvGraphicFramePr>
          <p:cNvPr id="8" name="Table 8">
            <a:extLst>
              <a:ext uri="{FF2B5EF4-FFF2-40B4-BE49-F238E27FC236}">
                <a16:creationId xmlns="" xmlns:a16="http://schemas.microsoft.com/office/drawing/2014/main" id="{B878E710-AC6B-EF07-746F-4F7058AD218C}"/>
              </a:ext>
            </a:extLst>
          </p:cNvPr>
          <p:cNvGraphicFramePr>
            <a:graphicFrameLocks noGrp="1"/>
          </p:cNvGraphicFramePr>
          <p:nvPr>
            <p:extLst>
              <p:ext uri="{D42A27DB-BD31-4B8C-83A1-F6EECF244321}">
                <p14:modId xmlns:p14="http://schemas.microsoft.com/office/powerpoint/2010/main" val="3242531369"/>
              </p:ext>
            </p:extLst>
          </p:nvPr>
        </p:nvGraphicFramePr>
        <p:xfrm>
          <a:off x="2575125" y="2232892"/>
          <a:ext cx="2286000" cy="4090679"/>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58066">
                <a:tc>
                  <a:txBody>
                    <a:bodyPr/>
                    <a:lstStyle/>
                    <a:p>
                      <a:pPr marL="0" algn="ctr" defTabSz="914400" rtl="0" eaLnBrk="1" latinLnBrk="0" hangingPunct="1"/>
                      <a:r>
                        <a:rPr lang="en-US" sz="1600" b="1" kern="1200" dirty="0">
                          <a:solidFill>
                            <a:schemeClr val="tx1"/>
                          </a:solidFill>
                          <a:latin typeface="Univers Condensed" panose="020B0506020202050204" pitchFamily="34" charset="0"/>
                          <a:ea typeface="+mn-ea"/>
                          <a:cs typeface="+mn-cs"/>
                        </a:rPr>
                        <a:t>MILANO Factory</a:t>
                      </a:r>
                    </a:p>
                  </a:txBody>
                  <a:tcPr anchor="ctr">
                    <a:lnB w="38100" cmpd="sng">
                      <a:noFill/>
                    </a:lnB>
                    <a:solidFill>
                      <a:schemeClr val="bg1">
                        <a:lumMod val="75000"/>
                      </a:schemeClr>
                    </a:solidFill>
                  </a:tcPr>
                </a:tc>
                <a:extLst>
                  <a:ext uri="{0D108BD9-81ED-4DB2-BD59-A6C34878D82A}">
                    <a16:rowId xmlns="" xmlns:a16="http://schemas.microsoft.com/office/drawing/2014/main" val="3408636976"/>
                  </a:ext>
                </a:extLst>
              </a:tr>
              <a:tr h="16645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164724530"/>
                  </a:ext>
                </a:extLst>
              </a:tr>
              <a:tr h="268550">
                <a:tc>
                  <a:txBody>
                    <a:bodyPr/>
                    <a:lstStyle/>
                    <a:p>
                      <a:pPr marL="0" marR="0" indent="0" rtl="0" eaLnBrk="1" fontAlgn="auto" latinLnBrk="0" hangingPunct="1">
                        <a:spcBef>
                          <a:spcPts val="0"/>
                        </a:spcBef>
                        <a:spcAft>
                          <a:spcPts val="0"/>
                        </a:spcAft>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Location : October -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26855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Owner : Milano</a:t>
                      </a:r>
                      <a:r>
                        <a:rPr kumimoji="0" lang="ar-EG"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 </a:t>
                      </a: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factory</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4475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err="1">
                          <a:ln>
                            <a:noFill/>
                          </a:ln>
                          <a:solidFill>
                            <a:prstClr val="black"/>
                          </a:solidFill>
                          <a:effectLst/>
                          <a:uLnTx/>
                          <a:uFillTx/>
                          <a:latin typeface="Univers Condensed" panose="020B0506020202050204" pitchFamily="34" charset="0"/>
                          <a:ea typeface="+mn-ea"/>
                          <a:cs typeface="+mn-cs"/>
                        </a:rPr>
                        <a:t>Asmakna</a:t>
                      </a: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895166">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6855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984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Redesign and Supplying and installing fire systems and air conditioning systems with a capacity of 150 tons of cooling</a:t>
                      </a:r>
                      <a:r>
                        <a:rPr kumimoji="0" lang="ar-EG"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 </a:t>
                      </a: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&amp; Air Handling Unit &amp; Fan Coil Unit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9" name="Table 8">
            <a:extLst>
              <a:ext uri="{FF2B5EF4-FFF2-40B4-BE49-F238E27FC236}">
                <a16:creationId xmlns="" xmlns:a16="http://schemas.microsoft.com/office/drawing/2014/main" id="{726D5376-32A7-4515-9344-C199293682EB}"/>
              </a:ext>
            </a:extLst>
          </p:cNvPr>
          <p:cNvGraphicFramePr>
            <a:graphicFrameLocks noGrp="1"/>
          </p:cNvGraphicFramePr>
          <p:nvPr>
            <p:extLst>
              <p:ext uri="{D42A27DB-BD31-4B8C-83A1-F6EECF244321}">
                <p14:modId xmlns:p14="http://schemas.microsoft.com/office/powerpoint/2010/main" val="2285014255"/>
              </p:ext>
            </p:extLst>
          </p:nvPr>
        </p:nvGraphicFramePr>
        <p:xfrm>
          <a:off x="4979795" y="1402428"/>
          <a:ext cx="2286000" cy="466852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Univers Condensed" panose="020B0506020202050204" pitchFamily="34" charset="0"/>
                          <a:ea typeface="+mn-ea"/>
                          <a:cs typeface="+mn-cs"/>
                        </a:rPr>
                        <a:t>Happy Sweet Food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66559437"/>
                  </a:ext>
                </a:extLst>
              </a:tr>
              <a:tr h="182880">
                <a:tc>
                  <a:txBody>
                    <a:bodyPr/>
                    <a:lstStyle/>
                    <a:p>
                      <a:pPr marL="0" marR="0" indent="0" algn="l" rtl="0" eaLnBrk="1" fontAlgn="auto" latinLnBrk="0" hangingPunct="1">
                        <a:spcBef>
                          <a:spcPts val="0"/>
                        </a:spcBef>
                        <a:spcAft>
                          <a:spcPts val="0"/>
                        </a:spcAft>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Location : Cairo -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Owner : </a:t>
                      </a:r>
                      <a:r>
                        <a:rPr kumimoji="0" lang="en-US" sz="1200" b="0" i="0" u="none" strike="noStrike" kern="1200" cap="none" spc="0" normalizeH="0" baseline="0" noProof="0" dirty="0" err="1">
                          <a:ln>
                            <a:noFill/>
                          </a:ln>
                          <a:solidFill>
                            <a:schemeClr val="tx1"/>
                          </a:solidFill>
                          <a:effectLst/>
                          <a:uLnTx/>
                          <a:uFillTx/>
                          <a:latin typeface="Univers Condensed" panose="020B0506020202050204" pitchFamily="34" charset="0"/>
                          <a:ea typeface="+mn-ea"/>
                          <a:cs typeface="+mn-cs"/>
                        </a:rPr>
                        <a:t>H.Sweet</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 Food </a:t>
                      </a: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Industries</a:t>
                      </a: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Turkish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Designing and restructuring the administrative building of the factory, including production halls and storage sheds Units operated by evaporative cooling system with a capacity of 300 tons</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10" name="Table 8">
            <a:extLst>
              <a:ext uri="{FF2B5EF4-FFF2-40B4-BE49-F238E27FC236}">
                <a16:creationId xmlns="" xmlns:a16="http://schemas.microsoft.com/office/drawing/2014/main" id="{4D0BEED3-BD4B-76AD-F264-7BBAF494E762}"/>
              </a:ext>
            </a:extLst>
          </p:cNvPr>
          <p:cNvGraphicFramePr>
            <a:graphicFrameLocks noGrp="1"/>
          </p:cNvGraphicFramePr>
          <p:nvPr>
            <p:extLst>
              <p:ext uri="{D42A27DB-BD31-4B8C-83A1-F6EECF244321}">
                <p14:modId xmlns:p14="http://schemas.microsoft.com/office/powerpoint/2010/main" val="174157378"/>
              </p:ext>
            </p:extLst>
          </p:nvPr>
        </p:nvGraphicFramePr>
        <p:xfrm>
          <a:off x="7386913" y="2232892"/>
          <a:ext cx="2286000" cy="375412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latinLnBrk="0" hangingPunct="1"/>
                      <a:r>
                        <a:rPr lang="en-US" sz="1600" b="1" kern="1200" dirty="0">
                          <a:solidFill>
                            <a:schemeClr val="tx1"/>
                          </a:solidFill>
                          <a:latin typeface="Univers Condensed" panose="020B0506020202050204" pitchFamily="34" charset="0"/>
                          <a:ea typeface="+mn-ea"/>
                          <a:cs typeface="+mn-cs"/>
                        </a:rPr>
                        <a:t>El – HIKMA  Factory</a:t>
                      </a:r>
                    </a:p>
                  </a:txBody>
                  <a:tcPr anchor="ctr">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66677149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Location </a:t>
                      </a:r>
                      <a:r>
                        <a:rPr lang="en-US" sz="1200" kern="1200" dirty="0">
                          <a:solidFill>
                            <a:schemeClr val="dk1"/>
                          </a:solidFill>
                          <a:latin typeface="Univers Condensed" panose="020B0506020202050204" pitchFamily="34" charset="0"/>
                          <a:ea typeface="+mn-ea"/>
                          <a:cs typeface="+mn-cs"/>
                        </a:rPr>
                        <a:t>October - Egypt</a:t>
                      </a: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El – HIKMA Factory</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indent="0"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Consultant : Dora Consultant</a:t>
                      </a:r>
                    </a:p>
                    <a:p>
                      <a:pPr marL="0" marR="0" indent="0" rtl="0" eaLnBrk="1" fontAlgn="auto" latinLnBrk="0" hangingPunct="1">
                        <a:spcBef>
                          <a:spcPts val="0"/>
                        </a:spcBef>
                        <a:spcAft>
                          <a:spcPts val="0"/>
                        </a:spcAft>
                      </a:pPr>
                      <a:endParaRPr lang="ar-EG" sz="1200" kern="1200" dirty="0">
                        <a:solidFill>
                          <a:schemeClr val="dk1"/>
                        </a:solidFill>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indent="0" rtl="0" eaLnBrk="1" fontAlgn="auto" latinLnBrk="0" hangingPunct="1">
                        <a:spcBef>
                          <a:spcPts val="0"/>
                        </a:spcBef>
                        <a:spcAft>
                          <a:spcPts val="0"/>
                        </a:spcAft>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Redesign and restructuring of the factory's administrative building, including meeting rooms and hospitality</a:t>
                      </a:r>
                      <a:endParaRPr kumimoji="0" lang="ar-EG"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11" name="Table 8">
            <a:extLst>
              <a:ext uri="{FF2B5EF4-FFF2-40B4-BE49-F238E27FC236}">
                <a16:creationId xmlns="" xmlns:a16="http://schemas.microsoft.com/office/drawing/2014/main" id="{9F845431-31D9-5F24-39ED-9F43C28A73D4}"/>
              </a:ext>
            </a:extLst>
          </p:cNvPr>
          <p:cNvGraphicFramePr>
            <a:graphicFrameLocks noGrp="1"/>
          </p:cNvGraphicFramePr>
          <p:nvPr>
            <p:extLst>
              <p:ext uri="{D42A27DB-BD31-4B8C-83A1-F6EECF244321}">
                <p14:modId xmlns:p14="http://schemas.microsoft.com/office/powerpoint/2010/main" val="196558127"/>
              </p:ext>
            </p:extLst>
          </p:nvPr>
        </p:nvGraphicFramePr>
        <p:xfrm>
          <a:off x="9780176" y="1407508"/>
          <a:ext cx="2286000" cy="485140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latinLnBrk="0" hangingPunct="1"/>
                      <a:r>
                        <a:rPr lang="en-US" sz="1600" b="1" kern="1200" dirty="0">
                          <a:solidFill>
                            <a:schemeClr val="tx1"/>
                          </a:solidFill>
                          <a:latin typeface="Univers Condensed" panose="020B0506020202050204" pitchFamily="34" charset="0"/>
                          <a:ea typeface="+mn-ea"/>
                          <a:cs typeface="+mn-cs"/>
                        </a:rPr>
                        <a:t>Lafarge Factory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458656189"/>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Location : 10th of Ramadan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Owner : </a:t>
                      </a:r>
                      <a:r>
                        <a:rPr lang="en-US" sz="1200" b="0" kern="1200" dirty="0" err="1">
                          <a:solidFill>
                            <a:schemeClr val="tx1"/>
                          </a:solidFill>
                          <a:latin typeface="Univers Condensed" panose="020B0506020202050204" pitchFamily="34" charset="0"/>
                          <a:ea typeface="+mn-ea"/>
                          <a:cs typeface="+mn-cs"/>
                        </a:rPr>
                        <a:t>Redecam</a:t>
                      </a:r>
                      <a:r>
                        <a:rPr lang="en-US" sz="1200" b="0" kern="1200" dirty="0">
                          <a:solidFill>
                            <a:schemeClr val="tx1"/>
                          </a:solidFill>
                          <a:latin typeface="Univers Condensed" panose="020B0506020202050204" pitchFamily="34" charset="0"/>
                          <a:ea typeface="+mn-ea"/>
                          <a:cs typeface="+mn-cs"/>
                        </a:rPr>
                        <a:t> Egypt Limited</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ITALY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Univers Condensed" panose="020B0506020202050204" pitchFamily="34" charset="0"/>
                          <a:ea typeface="+mn-ea"/>
                          <a:cs typeface="+mn-cs"/>
                        </a:rPr>
                        <a:t>Industrial Water Cooled Chiller Supplying a chiller w/cooling unit that serves the factory’s capacity of 25 tons for complete cooling with pumps, valves , expansion tank.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pic>
        <p:nvPicPr>
          <p:cNvPr id="12" name="Picture 11">
            <a:extLst>
              <a:ext uri="{FF2B5EF4-FFF2-40B4-BE49-F238E27FC236}">
                <a16:creationId xmlns="" xmlns:a16="http://schemas.microsoft.com/office/drawing/2014/main" id="{A25D7B0D-0C36-209D-9621-288FE1D8D47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5181360" y="2819175"/>
            <a:ext cx="1807508" cy="1199337"/>
          </a:xfrm>
          <a:prstGeom prst="rect">
            <a:avLst/>
          </a:prstGeom>
          <a:blipFill dpi="0" rotWithShape="1">
            <a:blip r:embed="rId9" cstate="print">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w="38100">
            <a:noFill/>
          </a:ln>
        </p:spPr>
      </p:pic>
      <p:sp>
        <p:nvSpPr>
          <p:cNvPr id="17" name="Rectangle 16">
            <a:extLst>
              <a:ext uri="{FF2B5EF4-FFF2-40B4-BE49-F238E27FC236}">
                <a16:creationId xmlns="" xmlns:a16="http://schemas.microsoft.com/office/drawing/2014/main" id="{80567EA4-B733-AB23-F5C5-11321D1EE24B}"/>
              </a:ext>
            </a:extLst>
          </p:cNvPr>
          <p:cNvSpPr/>
          <p:nvPr/>
        </p:nvSpPr>
        <p:spPr>
          <a:xfrm flipH="1">
            <a:off x="2757982" y="3621145"/>
            <a:ext cx="1936646" cy="1100455"/>
          </a:xfrm>
          <a:prstGeom prst="rect">
            <a:avLst/>
          </a:prstGeom>
          <a:blipFill dpi="0" rotWithShape="1">
            <a:blip r:embed="rId11" cstate="print">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Univers Condensed" panose="020B0506020202050204" pitchFamily="34" charset="0"/>
            </a:endParaRPr>
          </a:p>
        </p:txBody>
      </p:sp>
      <p:pic>
        <p:nvPicPr>
          <p:cNvPr id="18" name="Picture 17">
            <a:extLst>
              <a:ext uri="{FF2B5EF4-FFF2-40B4-BE49-F238E27FC236}">
                <a16:creationId xmlns="" xmlns:a16="http://schemas.microsoft.com/office/drawing/2014/main" id="{9D4C890B-53CF-4430-4ECC-30F4DEB9DC3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20000"/>
                    </a14:imgEffect>
                  </a14:imgLayer>
                </a14:imgProps>
              </a:ext>
            </a:extLst>
          </a:blip>
          <a:stretch>
            <a:fillRect/>
          </a:stretch>
        </p:blipFill>
        <p:spPr>
          <a:xfrm>
            <a:off x="7522800" y="3651862"/>
            <a:ext cx="2039645" cy="1267014"/>
          </a:xfrm>
          <a:prstGeom prst="rect">
            <a:avLst/>
          </a:prstGeom>
        </p:spPr>
      </p:pic>
      <p:pic>
        <p:nvPicPr>
          <p:cNvPr id="19" name="Picture 18">
            <a:extLst>
              <a:ext uri="{FF2B5EF4-FFF2-40B4-BE49-F238E27FC236}">
                <a16:creationId xmlns="" xmlns:a16="http://schemas.microsoft.com/office/drawing/2014/main" id="{E5DD0E37-F434-5D6C-C564-31B2C5EB01A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6498" y="2923212"/>
            <a:ext cx="2007137" cy="1302031"/>
          </a:xfrm>
          <a:prstGeom prst="rect">
            <a:avLst/>
          </a:prstGeom>
        </p:spPr>
      </p:pic>
      <p:cxnSp>
        <p:nvCxnSpPr>
          <p:cNvPr id="22" name="Straight Connector 21">
            <a:extLst>
              <a:ext uri="{FF2B5EF4-FFF2-40B4-BE49-F238E27FC236}">
                <a16:creationId xmlns="" xmlns:a16="http://schemas.microsoft.com/office/drawing/2014/main" id="{62D35B58-997C-E52D-5CB0-71FC5259E2DE}"/>
              </a:ext>
            </a:extLst>
          </p:cNvPr>
          <p:cNvCxnSpPr>
            <a:endCxn id="3" idx="1"/>
          </p:cNvCxnSpPr>
          <p:nvPr/>
        </p:nvCxnSpPr>
        <p:spPr>
          <a:xfrm>
            <a:off x="0" y="6564179"/>
            <a:ext cx="61656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CF5DBE3D-2CD2-9F9C-4A7A-4D398F843584}"/>
              </a:ext>
            </a:extLst>
          </p:cNvPr>
          <p:cNvCxnSpPr/>
          <p:nvPr/>
        </p:nvCxnSpPr>
        <p:spPr>
          <a:xfrm>
            <a:off x="2285999" y="6564182"/>
            <a:ext cx="996696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 xmlns:a16="http://schemas.microsoft.com/office/drawing/2014/main" id="{26AA9901-CA36-4272-7E91-872EF3F369BE}"/>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1318" y="109155"/>
            <a:ext cx="2307195" cy="745666"/>
          </a:xfrm>
          <a:prstGeom prst="rect">
            <a:avLst/>
          </a:prstGeom>
        </p:spPr>
      </p:pic>
      <p:sp>
        <p:nvSpPr>
          <p:cNvPr id="25" name="Rectangle 24">
            <a:extLst>
              <a:ext uri="{FF2B5EF4-FFF2-40B4-BE49-F238E27FC236}">
                <a16:creationId xmlns="" xmlns:a16="http://schemas.microsoft.com/office/drawing/2014/main" id="{BD168AC3-0E3A-516F-B429-136B1E1CD19E}"/>
              </a:ext>
            </a:extLst>
          </p:cNvPr>
          <p:cNvSpPr/>
          <p:nvPr/>
        </p:nvSpPr>
        <p:spPr>
          <a:xfrm>
            <a:off x="11887185" y="109155"/>
            <a:ext cx="289342" cy="745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659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CEE220F-DA1C-067B-529B-0DF6CBACCA9D}"/>
              </a:ext>
            </a:extLst>
          </p:cNvPr>
          <p:cNvSpPr txBox="1"/>
          <p:nvPr/>
        </p:nvSpPr>
        <p:spPr>
          <a:xfrm>
            <a:off x="913208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9" name="Group 8">
            <a:extLst>
              <a:ext uri="{FF2B5EF4-FFF2-40B4-BE49-F238E27FC236}">
                <a16:creationId xmlns="" xmlns:a16="http://schemas.microsoft.com/office/drawing/2014/main" id="{FC820BE3-34C0-0FB0-8E89-487A7A8F3C32}"/>
              </a:ext>
            </a:extLst>
          </p:cNvPr>
          <p:cNvGrpSpPr/>
          <p:nvPr/>
        </p:nvGrpSpPr>
        <p:grpSpPr>
          <a:xfrm>
            <a:off x="1106268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2"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633856" y="1037331"/>
              <a:ext cx="362601" cy="270066"/>
            </a:xfrm>
            <a:prstGeom prst="rect">
              <a:avLst/>
            </a:prstGeom>
            <a:noFill/>
          </p:spPr>
          <p:txBody>
            <a:bodyPr wrap="none" rtlCol="0">
              <a:spAutoFit/>
            </a:bodyPr>
            <a:lstStyle/>
            <a:p>
              <a:r>
                <a:rPr lang="ar-EG" sz="1200" b="1" dirty="0">
                  <a:latin typeface="Univers Condensed" panose="020B0506020202050204" pitchFamily="34" charset="0"/>
                </a:rPr>
                <a:t>13</a:t>
              </a:r>
              <a:endParaRPr lang="en-US" sz="1200" b="1" dirty="0">
                <a:latin typeface="Univers Condensed" panose="020B0506020202050204" pitchFamily="34" charset="0"/>
              </a:endParaRP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 xmlns:a16="http://schemas.microsoft.com/office/drawing/2014/main" id="{DADF1FC6-F890-ED9E-9493-6788CBC0CF9A}"/>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flipV="1">
            <a:off x="0" y="1051832"/>
            <a:ext cx="12192000" cy="2377167"/>
          </a:xfrm>
          <a:prstGeom prst="rect">
            <a:avLst/>
          </a:prstGeom>
        </p:spPr>
      </p:pic>
      <p:sp>
        <p:nvSpPr>
          <p:cNvPr id="3" name="TextBox 2">
            <a:extLst>
              <a:ext uri="{FF2B5EF4-FFF2-40B4-BE49-F238E27FC236}">
                <a16:creationId xmlns="" xmlns:a16="http://schemas.microsoft.com/office/drawing/2014/main" id="{61924EC7-A159-2A7C-8194-A80A336CA0D5}"/>
              </a:ext>
            </a:extLst>
          </p:cNvPr>
          <p:cNvSpPr txBox="1"/>
          <p:nvPr/>
        </p:nvSpPr>
        <p:spPr>
          <a:xfrm>
            <a:off x="795687" y="6370958"/>
            <a:ext cx="1368393" cy="369332"/>
          </a:xfrm>
          <a:prstGeom prst="rect">
            <a:avLst/>
          </a:prstGeom>
          <a:noFill/>
        </p:spPr>
        <p:txBody>
          <a:bodyPr wrap="square" rtlCol="0">
            <a:spAutoFit/>
          </a:bodyPr>
          <a:lstStyle/>
          <a:p>
            <a:r>
              <a:rPr lang="en-US" b="1" dirty="0">
                <a:latin typeface="Univers Condensed" panose="020B0506020202050204" pitchFamily="34" charset="0"/>
              </a:rPr>
              <a:t>Mall Project </a:t>
            </a:r>
          </a:p>
        </p:txBody>
      </p:sp>
      <p:graphicFrame>
        <p:nvGraphicFramePr>
          <p:cNvPr id="4" name="Table 8">
            <a:extLst>
              <a:ext uri="{FF2B5EF4-FFF2-40B4-BE49-F238E27FC236}">
                <a16:creationId xmlns="" xmlns:a16="http://schemas.microsoft.com/office/drawing/2014/main" id="{4C7A174C-29B0-4375-76E6-A0E1C8321A8B}"/>
              </a:ext>
            </a:extLst>
          </p:cNvPr>
          <p:cNvGraphicFramePr>
            <a:graphicFrameLocks noGrp="1"/>
          </p:cNvGraphicFramePr>
          <p:nvPr>
            <p:extLst>
              <p:ext uri="{D42A27DB-BD31-4B8C-83A1-F6EECF244321}">
                <p14:modId xmlns:p14="http://schemas.microsoft.com/office/powerpoint/2010/main" val="1448093964"/>
              </p:ext>
            </p:extLst>
          </p:nvPr>
        </p:nvGraphicFramePr>
        <p:xfrm>
          <a:off x="178100" y="1402429"/>
          <a:ext cx="2286000" cy="430276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latinLnBrk="0" hangingPunct="1"/>
                      <a:r>
                        <a:rPr lang="en-US" sz="1800" b="1" kern="1200" dirty="0">
                          <a:solidFill>
                            <a:schemeClr val="tx1"/>
                          </a:solidFill>
                          <a:latin typeface="Univers Condensed" panose="020B0506020202050204" pitchFamily="34" charset="0"/>
                          <a:ea typeface="+mn-ea"/>
                          <a:cs typeface="+mn-cs"/>
                        </a:rPr>
                        <a:t>Silver Mall </a:t>
                      </a:r>
                    </a:p>
                  </a:txBody>
                  <a:tcPr>
                    <a:lnL w="12700" cap="flat" cmpd="sng" algn="ctr">
                      <a:solidFill>
                        <a:schemeClr val="tx1"/>
                      </a:solidFill>
                      <a:prstDash val="solid"/>
                      <a:round/>
                      <a:headEnd type="none" w="med" len="med"/>
                      <a:tailEnd type="none" w="med" len="med"/>
                    </a:lnL>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37526143"/>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Location : </a:t>
                      </a: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Cairo -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Owner : Silver Mall</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Supplying &amp; Installing of central air conditioning in the mall with a capacity of 100 tons of cooling (Condensing Unit + Air Handling Unit + Ventilation System )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5" name="Table 8">
            <a:extLst>
              <a:ext uri="{FF2B5EF4-FFF2-40B4-BE49-F238E27FC236}">
                <a16:creationId xmlns="" xmlns:a16="http://schemas.microsoft.com/office/drawing/2014/main" id="{1AF5CA0D-8BA2-2045-2A14-BC920A933E3B}"/>
              </a:ext>
            </a:extLst>
          </p:cNvPr>
          <p:cNvGraphicFramePr>
            <a:graphicFrameLocks noGrp="1"/>
          </p:cNvGraphicFramePr>
          <p:nvPr>
            <p:extLst>
              <p:ext uri="{D42A27DB-BD31-4B8C-83A1-F6EECF244321}">
                <p14:modId xmlns:p14="http://schemas.microsoft.com/office/powerpoint/2010/main" val="1247837239"/>
              </p:ext>
            </p:extLst>
          </p:nvPr>
        </p:nvGraphicFramePr>
        <p:xfrm>
          <a:off x="2607783" y="2232893"/>
          <a:ext cx="2286000" cy="393700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fontAlgn="ctr" latinLnBrk="0" hangingPunct="1">
                        <a:spcBef>
                          <a:spcPts val="0"/>
                        </a:spcBef>
                        <a:spcAft>
                          <a:spcPts val="0"/>
                        </a:spcAft>
                      </a:pPr>
                      <a:r>
                        <a:rPr lang="en-US" sz="1800" b="1" kern="1200" dirty="0">
                          <a:solidFill>
                            <a:schemeClr val="tx1"/>
                          </a:solidFill>
                          <a:latin typeface="Univers Condensed" panose="020B0506020202050204" pitchFamily="34" charset="0"/>
                          <a:ea typeface="+mn-ea"/>
                          <a:cs typeface="+mn-cs"/>
                        </a:rPr>
                        <a:t>Maxim Mall </a:t>
                      </a:r>
                    </a:p>
                  </a:txBody>
                  <a:tcPr>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16472453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Location : Fifth Settlement-Egypt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Owner : Royal Maxim </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Consultant : Dora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Supplying &amp; installing the ventilation line for Some shop and corridor. Exhaust fan</a:t>
                      </a:r>
                    </a:p>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 ( 3000 cfm ) + ( 4500 cfm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6" name="Table 8">
            <a:extLst>
              <a:ext uri="{FF2B5EF4-FFF2-40B4-BE49-F238E27FC236}">
                <a16:creationId xmlns="" xmlns:a16="http://schemas.microsoft.com/office/drawing/2014/main" id="{A7DE4FA4-5D69-886E-2308-93870D598424}"/>
              </a:ext>
            </a:extLst>
          </p:cNvPr>
          <p:cNvGraphicFramePr>
            <a:graphicFrameLocks noGrp="1"/>
          </p:cNvGraphicFramePr>
          <p:nvPr>
            <p:extLst>
              <p:ext uri="{D42A27DB-BD31-4B8C-83A1-F6EECF244321}">
                <p14:modId xmlns:p14="http://schemas.microsoft.com/office/powerpoint/2010/main" val="3394036204"/>
              </p:ext>
            </p:extLst>
          </p:nvPr>
        </p:nvGraphicFramePr>
        <p:xfrm>
          <a:off x="4990681" y="1402429"/>
          <a:ext cx="2286000" cy="393700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Univers Condensed" panose="020B0506020202050204" pitchFamily="34" charset="0"/>
                          <a:ea typeface="+mn-ea"/>
                          <a:cs typeface="+mn-cs"/>
                        </a:rPr>
                        <a:t>El Alfy Mall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66559437"/>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Cairo -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El Alfy Co</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endPar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endParaRPr>
                    </a:p>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algn="l"/>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Supplying &amp; Installing all duct sheet works for air condition and ventilation works. all works </a:t>
                      </a:r>
                    </a:p>
                    <a:p>
                      <a:pPr algn="l"/>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about 12 ton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13" name="Table 8">
            <a:extLst>
              <a:ext uri="{FF2B5EF4-FFF2-40B4-BE49-F238E27FC236}">
                <a16:creationId xmlns="" xmlns:a16="http://schemas.microsoft.com/office/drawing/2014/main" id="{FC2AD423-E8AF-6055-7457-D22F2A2F99B3}"/>
              </a:ext>
            </a:extLst>
          </p:cNvPr>
          <p:cNvGraphicFramePr>
            <a:graphicFrameLocks noGrp="1"/>
          </p:cNvGraphicFramePr>
          <p:nvPr>
            <p:extLst>
              <p:ext uri="{D42A27DB-BD31-4B8C-83A1-F6EECF244321}">
                <p14:modId xmlns:p14="http://schemas.microsoft.com/office/powerpoint/2010/main" val="3186531295"/>
              </p:ext>
            </p:extLst>
          </p:nvPr>
        </p:nvGraphicFramePr>
        <p:xfrm>
          <a:off x="7408685" y="2232893"/>
          <a:ext cx="2286000" cy="396748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fontAlgn="ctr" latinLnBrk="0" hangingPunct="1">
                        <a:spcBef>
                          <a:spcPts val="0"/>
                        </a:spcBef>
                        <a:spcAft>
                          <a:spcPts val="0"/>
                        </a:spcAft>
                      </a:pPr>
                      <a:r>
                        <a:rPr lang="en-US" sz="1800" b="1" kern="1200" dirty="0">
                          <a:solidFill>
                            <a:schemeClr val="tx1"/>
                          </a:solidFill>
                          <a:latin typeface="Univers Condensed" panose="020B0506020202050204" pitchFamily="34" charset="0"/>
                          <a:ea typeface="+mn-ea"/>
                          <a:cs typeface="+mn-cs"/>
                        </a:rPr>
                        <a:t>Mazloum Mall </a:t>
                      </a:r>
                    </a:p>
                  </a:txBody>
                  <a:tcPr>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666771495"/>
                  </a:ext>
                </a:extLst>
              </a:tr>
              <a:tr h="182880">
                <a:tc>
                  <a:txBody>
                    <a:bodyPr/>
                    <a:lstStyle/>
                    <a:p>
                      <a:pPr marL="0" rtl="0" eaLnBrk="1" fontAlgn="ctr"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North Coast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Royal Maxim </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indent="0" rtl="0" eaLnBrk="1" fontAlgn="auto" latinLnBrk="0" hangingPunct="1">
                        <a:spcBef>
                          <a:spcPts val="0"/>
                        </a:spcBef>
                        <a:spcAft>
                          <a:spcPts val="0"/>
                        </a:spcAft>
                      </a:pPr>
                      <a:endParaRPr lang="ar-EG" sz="1200" kern="1200" dirty="0">
                        <a:solidFill>
                          <a:schemeClr val="dk1"/>
                        </a:solidFill>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sz="800"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indent="0"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Supplying &amp; installing the ventilation line for Some shop and corridor. Exhaust fan &amp; DX Unit</a:t>
                      </a:r>
                    </a:p>
                    <a:p>
                      <a:pPr marL="0" marR="0" indent="0" rtl="0" eaLnBrk="1" fontAlgn="auto" latinLnBrk="0" hangingPunct="1">
                        <a:spcBef>
                          <a:spcPts val="0"/>
                        </a:spcBef>
                        <a:spcAft>
                          <a:spcPts val="0"/>
                        </a:spcAft>
                      </a:pPr>
                      <a:endParaRPr lang="en-US" sz="1200" kern="1200" dirty="0">
                        <a:solidFill>
                          <a:schemeClr val="dk1"/>
                        </a:solidFill>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14" name="Table 8">
            <a:extLst>
              <a:ext uri="{FF2B5EF4-FFF2-40B4-BE49-F238E27FC236}">
                <a16:creationId xmlns="" xmlns:a16="http://schemas.microsoft.com/office/drawing/2014/main" id="{D60881EA-FB49-EECA-FB61-1191F4734EA7}"/>
              </a:ext>
            </a:extLst>
          </p:cNvPr>
          <p:cNvGraphicFramePr>
            <a:graphicFrameLocks noGrp="1"/>
          </p:cNvGraphicFramePr>
          <p:nvPr>
            <p:extLst>
              <p:ext uri="{D42A27DB-BD31-4B8C-83A1-F6EECF244321}">
                <p14:modId xmlns:p14="http://schemas.microsoft.com/office/powerpoint/2010/main" val="4246712078"/>
              </p:ext>
            </p:extLst>
          </p:nvPr>
        </p:nvGraphicFramePr>
        <p:xfrm>
          <a:off x="9801948" y="1407509"/>
          <a:ext cx="2286000" cy="430276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indent="0" algn="ctr" defTabSz="914400" rtl="0" eaLnBrk="1" fontAlgn="auto" latinLnBrk="0" hangingPunct="1">
                        <a:spcBef>
                          <a:spcPts val="0"/>
                        </a:spcBef>
                        <a:spcAft>
                          <a:spcPts val="0"/>
                        </a:spcAft>
                      </a:pPr>
                      <a:r>
                        <a:rPr lang="en-US" sz="1800" b="1" kern="1200" dirty="0">
                          <a:solidFill>
                            <a:schemeClr val="tx1"/>
                          </a:solidFill>
                          <a:latin typeface="Univers Condensed" panose="020B0506020202050204" pitchFamily="34" charset="0"/>
                          <a:ea typeface="+mn-ea"/>
                          <a:cs typeface="+mn-cs"/>
                        </a:rPr>
                        <a:t>Technology Mall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458656189"/>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Location : Nasr city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Owner : </a:t>
                      </a:r>
                      <a:r>
                        <a:rPr lang="en-US" sz="1200" b="0" kern="1200" dirty="0">
                          <a:solidFill>
                            <a:schemeClr val="tx1"/>
                          </a:solidFill>
                          <a:latin typeface="Univers Condensed" panose="020B0506020202050204" pitchFamily="34" charset="0"/>
                          <a:ea typeface="+mn-ea"/>
                          <a:cs typeface="+mn-cs"/>
                        </a:rPr>
                        <a:t>El Shrook Co</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Supplying &amp; Installing of central air conditioning in the mall with a capacity of 100 tons of cooling (Condensing Unit + Air Handling Unit + Ventilation System )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pic>
        <p:nvPicPr>
          <p:cNvPr id="15" name="Picture 14">
            <a:extLst>
              <a:ext uri="{FF2B5EF4-FFF2-40B4-BE49-F238E27FC236}">
                <a16:creationId xmlns="" xmlns:a16="http://schemas.microsoft.com/office/drawing/2014/main" id="{5372B867-B2C0-90A2-6BF1-9B9D3D8C1FD3}"/>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76222" y="2813967"/>
            <a:ext cx="1828800" cy="1293533"/>
          </a:xfrm>
          <a:prstGeom prst="rect">
            <a:avLst/>
          </a:prstGeom>
        </p:spPr>
      </p:pic>
      <p:sp>
        <p:nvSpPr>
          <p:cNvPr id="16" name="Rectangle 15">
            <a:extLst>
              <a:ext uri="{FF2B5EF4-FFF2-40B4-BE49-F238E27FC236}">
                <a16:creationId xmlns="" xmlns:a16="http://schemas.microsoft.com/office/drawing/2014/main" id="{D91553E0-F227-7208-90D1-802CD9D177FB}"/>
              </a:ext>
            </a:extLst>
          </p:cNvPr>
          <p:cNvSpPr/>
          <p:nvPr/>
        </p:nvSpPr>
        <p:spPr>
          <a:xfrm>
            <a:off x="7624914" y="3634201"/>
            <a:ext cx="1828800" cy="1246456"/>
          </a:xfrm>
          <a:prstGeom prst="rect">
            <a:avLst/>
          </a:prstGeom>
          <a:blipFill dpi="0" rotWithShape="1">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 xmlns:a16="http://schemas.microsoft.com/office/drawing/2014/main" id="{5B3C6622-5028-8A68-8B36-6E4E93C8E3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95992" y="2835973"/>
            <a:ext cx="1897912" cy="1280159"/>
          </a:xfrm>
          <a:prstGeom prst="rect">
            <a:avLst/>
          </a:prstGeom>
        </p:spPr>
      </p:pic>
      <p:pic>
        <p:nvPicPr>
          <p:cNvPr id="18" name="Picture 17">
            <a:extLst>
              <a:ext uri="{FF2B5EF4-FFF2-40B4-BE49-F238E27FC236}">
                <a16:creationId xmlns="" xmlns:a16="http://schemas.microsoft.com/office/drawing/2014/main" id="{72DF838B-8FA2-32C6-1EB5-F617ED465900}"/>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785686" y="3665417"/>
            <a:ext cx="1833327" cy="1215240"/>
          </a:xfrm>
          <a:prstGeom prst="rect">
            <a:avLst/>
          </a:prstGeom>
          <a:solidFill>
            <a:schemeClr val="bg1">
              <a:lumMod val="85000"/>
            </a:schemeClr>
          </a:solidFill>
        </p:spPr>
      </p:pic>
      <p:pic>
        <p:nvPicPr>
          <p:cNvPr id="19" name="Picture 18">
            <a:extLst>
              <a:ext uri="{FF2B5EF4-FFF2-40B4-BE49-F238E27FC236}">
                <a16:creationId xmlns="" xmlns:a16="http://schemas.microsoft.com/office/drawing/2014/main" id="{E9C2EFD8-A771-6F7C-A7B9-86BF7EC18B4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5975" y="2864142"/>
            <a:ext cx="1828800" cy="1275354"/>
          </a:xfrm>
          <a:prstGeom prst="rect">
            <a:avLst/>
          </a:prstGeom>
          <a:ln w="3175">
            <a:noFill/>
          </a:ln>
        </p:spPr>
      </p:pic>
      <p:cxnSp>
        <p:nvCxnSpPr>
          <p:cNvPr id="22" name="Straight Connector 21">
            <a:extLst>
              <a:ext uri="{FF2B5EF4-FFF2-40B4-BE49-F238E27FC236}">
                <a16:creationId xmlns="" xmlns:a16="http://schemas.microsoft.com/office/drawing/2014/main" id="{302D042B-D5C1-A1CF-2D7E-18A9A7DDE258}"/>
              </a:ext>
            </a:extLst>
          </p:cNvPr>
          <p:cNvCxnSpPr>
            <a:cxnSpLocks/>
          </p:cNvCxnSpPr>
          <p:nvPr/>
        </p:nvCxnSpPr>
        <p:spPr>
          <a:xfrm>
            <a:off x="0" y="6564179"/>
            <a:ext cx="61656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C256D9D-4E26-0F53-9F2C-28E6D497E58A}"/>
              </a:ext>
            </a:extLst>
          </p:cNvPr>
          <p:cNvCxnSpPr/>
          <p:nvPr/>
        </p:nvCxnSpPr>
        <p:spPr>
          <a:xfrm>
            <a:off x="2285999" y="6564182"/>
            <a:ext cx="996696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 xmlns:a16="http://schemas.microsoft.com/office/drawing/2014/main" id="{33C9676F-21D1-0D14-0BF6-1D9DC0A5CC96}"/>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549" y="109155"/>
            <a:ext cx="2307195" cy="745666"/>
          </a:xfrm>
          <a:prstGeom prst="rect">
            <a:avLst/>
          </a:prstGeom>
        </p:spPr>
      </p:pic>
      <p:sp>
        <p:nvSpPr>
          <p:cNvPr id="25" name="Rectangle 24">
            <a:extLst>
              <a:ext uri="{FF2B5EF4-FFF2-40B4-BE49-F238E27FC236}">
                <a16:creationId xmlns="" xmlns:a16="http://schemas.microsoft.com/office/drawing/2014/main" id="{42A3B9C9-DDFD-3B05-5405-C2B1D2DCE329}"/>
              </a:ext>
            </a:extLst>
          </p:cNvPr>
          <p:cNvSpPr/>
          <p:nvPr/>
        </p:nvSpPr>
        <p:spPr>
          <a:xfrm>
            <a:off x="0" y="109155"/>
            <a:ext cx="289342" cy="745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73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CC6DDD6-B409-868E-EAEE-8CAE34BF7A86}"/>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V="1">
            <a:off x="0" y="1051832"/>
            <a:ext cx="12192000" cy="2377167"/>
          </a:xfrm>
          <a:prstGeom prst="rect">
            <a:avLst/>
          </a:prstGeom>
        </p:spPr>
      </p:pic>
      <p:sp>
        <p:nvSpPr>
          <p:cNvPr id="6" name="TextBox 5">
            <a:extLst>
              <a:ext uri="{FF2B5EF4-FFF2-40B4-BE49-F238E27FC236}">
                <a16:creationId xmlns="" xmlns:a16="http://schemas.microsoft.com/office/drawing/2014/main" id="{DB27CD25-59E2-FA3C-92D9-D89DBFFEBC65}"/>
              </a:ext>
            </a:extLst>
          </p:cNvPr>
          <p:cNvSpPr txBox="1"/>
          <p:nvPr/>
        </p:nvSpPr>
        <p:spPr>
          <a:xfrm>
            <a:off x="117680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13" name="Group 12">
            <a:extLst>
              <a:ext uri="{FF2B5EF4-FFF2-40B4-BE49-F238E27FC236}">
                <a16:creationId xmlns="" xmlns:a16="http://schemas.microsoft.com/office/drawing/2014/main" id="{04C46309-4B1D-16B4-24EF-910D51619A13}"/>
              </a:ext>
            </a:extLst>
          </p:cNvPr>
          <p:cNvGrpSpPr/>
          <p:nvPr/>
        </p:nvGrpSpPr>
        <p:grpSpPr>
          <a:xfrm flipH="1">
            <a:off x="211804" y="109155"/>
            <a:ext cx="889724" cy="808903"/>
            <a:chOff x="-883145" y="947956"/>
            <a:chExt cx="909840" cy="788656"/>
          </a:xfrm>
        </p:grpSpPr>
        <p:pic>
          <p:nvPicPr>
            <p:cNvPr id="14" name="Picture 13">
              <a:extLst>
                <a:ext uri="{FF2B5EF4-FFF2-40B4-BE49-F238E27FC236}">
                  <a16:creationId xmlns="" xmlns:a16="http://schemas.microsoft.com/office/drawing/2014/main" id="{D66681DA-6268-C7CF-4E5E-4799E39ACE02}"/>
                </a:ext>
              </a:extLst>
            </p:cNvPr>
            <p:cNvPicPr>
              <a:picLocks noChangeAspect="1"/>
            </p:cNvPicPr>
            <p:nvPr/>
          </p:nvPicPr>
          <p:blipFill>
            <a:blip r:embed="rId4"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5" name="TextBox 14">
              <a:extLst>
                <a:ext uri="{FF2B5EF4-FFF2-40B4-BE49-F238E27FC236}">
                  <a16:creationId xmlns="" xmlns:a16="http://schemas.microsoft.com/office/drawing/2014/main" id="{2BCAE0D0-9B6F-84FA-B3B4-D66362099876}"/>
                </a:ext>
              </a:extLst>
            </p:cNvPr>
            <p:cNvSpPr txBox="1"/>
            <p:nvPr/>
          </p:nvSpPr>
          <p:spPr>
            <a:xfrm>
              <a:off x="-616081" y="1033202"/>
              <a:ext cx="362601" cy="270066"/>
            </a:xfrm>
            <a:prstGeom prst="rect">
              <a:avLst/>
            </a:prstGeom>
            <a:noFill/>
          </p:spPr>
          <p:txBody>
            <a:bodyPr wrap="none" rtlCol="0">
              <a:spAutoFit/>
            </a:bodyPr>
            <a:lstStyle/>
            <a:p>
              <a:r>
                <a:rPr lang="ar-EG" sz="1200" b="1" dirty="0">
                  <a:latin typeface="Univers Condensed" panose="020B0506020202050204" pitchFamily="34" charset="0"/>
                </a:rPr>
                <a:t>14</a:t>
              </a:r>
              <a:endParaRPr lang="en-US" sz="1200" b="1" dirty="0">
                <a:latin typeface="Univers Condensed" panose="020B0506020202050204" pitchFamily="34" charset="0"/>
              </a:endParaRPr>
            </a:p>
          </p:txBody>
        </p:sp>
      </p:grpSp>
      <p:cxnSp>
        <p:nvCxnSpPr>
          <p:cNvPr id="16" name="Straight Connector 15">
            <a:extLst>
              <a:ext uri="{FF2B5EF4-FFF2-40B4-BE49-F238E27FC236}">
                <a16:creationId xmlns="" xmlns:a16="http://schemas.microsoft.com/office/drawing/2014/main" id="{D4640521-A342-A7A2-30C0-E85364C73D8A}"/>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 xmlns:a16="http://schemas.microsoft.com/office/drawing/2014/main" id="{0E67FDFB-9D10-1060-D9E8-FBB19C8D88F3}"/>
              </a:ext>
            </a:extLst>
          </p:cNvPr>
          <p:cNvSpPr txBox="1"/>
          <p:nvPr/>
        </p:nvSpPr>
        <p:spPr>
          <a:xfrm>
            <a:off x="656666" y="6433943"/>
            <a:ext cx="1774793" cy="369332"/>
          </a:xfrm>
          <a:prstGeom prst="rect">
            <a:avLst/>
          </a:prstGeom>
          <a:noFill/>
        </p:spPr>
        <p:txBody>
          <a:bodyPr wrap="square" rtlCol="0">
            <a:spAutoFit/>
          </a:bodyPr>
          <a:lstStyle/>
          <a:p>
            <a:r>
              <a:rPr lang="en-US" b="1" dirty="0">
                <a:latin typeface="Univers Condensed" panose="020B0506020202050204" pitchFamily="34" charset="0"/>
              </a:rPr>
              <a:t>Building Project </a:t>
            </a:r>
          </a:p>
        </p:txBody>
      </p:sp>
      <p:graphicFrame>
        <p:nvGraphicFramePr>
          <p:cNvPr id="4" name="Table 8">
            <a:extLst>
              <a:ext uri="{FF2B5EF4-FFF2-40B4-BE49-F238E27FC236}">
                <a16:creationId xmlns="" xmlns:a16="http://schemas.microsoft.com/office/drawing/2014/main" id="{6C9647E8-2DF1-0062-C6FD-A94244B087AD}"/>
              </a:ext>
            </a:extLst>
          </p:cNvPr>
          <p:cNvGraphicFramePr>
            <a:graphicFrameLocks noGrp="1"/>
          </p:cNvGraphicFramePr>
          <p:nvPr>
            <p:extLst>
              <p:ext uri="{D42A27DB-BD31-4B8C-83A1-F6EECF244321}">
                <p14:modId xmlns:p14="http://schemas.microsoft.com/office/powerpoint/2010/main" val="1153760887"/>
              </p:ext>
            </p:extLst>
          </p:nvPr>
        </p:nvGraphicFramePr>
        <p:xfrm>
          <a:off x="178100" y="1408966"/>
          <a:ext cx="2286000" cy="430276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latinLnBrk="0" hangingPunct="1"/>
                      <a:r>
                        <a:rPr lang="en-US" sz="1600" b="1" kern="1200" dirty="0">
                          <a:solidFill>
                            <a:schemeClr val="tx1"/>
                          </a:solidFill>
                          <a:latin typeface="Univers Condensed" panose="020B0506020202050204" pitchFamily="34" charset="0"/>
                          <a:ea typeface="+mn-ea"/>
                          <a:cs typeface="+mn-cs"/>
                        </a:rPr>
                        <a:t>Post Office Building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37526143"/>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Location : Administrative Capital</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Owner : Post Office </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MED Consultant</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algn="l"/>
                      <a:r>
                        <a:rPr lang="en-US" sz="1200" b="0" kern="1200" dirty="0">
                          <a:solidFill>
                            <a:schemeClr val="tx2"/>
                          </a:solidFill>
                          <a:latin typeface="Univers Condensed" panose="020B0506020202050204" pitchFamily="34" charset="0"/>
                          <a:ea typeface="+mn-ea"/>
                          <a:cs typeface="+mn-cs"/>
                        </a:rPr>
                        <a:t>Supplying &amp; Installing all duct </a:t>
                      </a:r>
                    </a:p>
                    <a:p>
                      <a:pPr algn="l"/>
                      <a:r>
                        <a:rPr lang="en-US" sz="1200" b="0" kern="1200" dirty="0">
                          <a:solidFill>
                            <a:schemeClr val="tx2"/>
                          </a:solidFill>
                          <a:latin typeface="Univers Condensed" panose="020B0506020202050204" pitchFamily="34" charset="0"/>
                          <a:ea typeface="+mn-ea"/>
                          <a:cs typeface="+mn-cs"/>
                        </a:rPr>
                        <a:t>sheet works for</a:t>
                      </a:r>
                    </a:p>
                    <a:p>
                      <a:pPr algn="l"/>
                      <a:r>
                        <a:rPr lang="en-US" sz="1200" b="0" kern="1200" dirty="0">
                          <a:solidFill>
                            <a:schemeClr val="tx2"/>
                          </a:solidFill>
                          <a:latin typeface="Univers Condensed" panose="020B0506020202050204" pitchFamily="34" charset="0"/>
                          <a:ea typeface="+mn-ea"/>
                          <a:cs typeface="+mn-cs"/>
                        </a:rPr>
                        <a:t> air condition and ventilation</a:t>
                      </a:r>
                    </a:p>
                    <a:p>
                      <a:pPr algn="l"/>
                      <a:r>
                        <a:rPr lang="en-US" sz="1200" b="0" kern="1200" dirty="0">
                          <a:solidFill>
                            <a:schemeClr val="tx2"/>
                          </a:solidFill>
                          <a:latin typeface="Univers Condensed" panose="020B0506020202050204" pitchFamily="34" charset="0"/>
                          <a:ea typeface="+mn-ea"/>
                          <a:cs typeface="+mn-cs"/>
                        </a:rPr>
                        <a:t> works. all works </a:t>
                      </a:r>
                    </a:p>
                    <a:p>
                      <a:pPr algn="l"/>
                      <a:r>
                        <a:rPr lang="en-US" sz="1200" b="0" kern="1200" dirty="0">
                          <a:solidFill>
                            <a:schemeClr val="tx2"/>
                          </a:solidFill>
                          <a:latin typeface="Univers Condensed" panose="020B0506020202050204" pitchFamily="34" charset="0"/>
                          <a:ea typeface="+mn-ea"/>
                          <a:cs typeface="+mn-cs"/>
                        </a:rPr>
                        <a:t>about 120 </a:t>
                      </a:r>
                      <a:r>
                        <a:rPr lang="ar-EG" sz="1200" b="0" kern="1200" dirty="0">
                          <a:solidFill>
                            <a:schemeClr val="tx2"/>
                          </a:solidFill>
                          <a:latin typeface="Univers Condensed" panose="020B0506020202050204" pitchFamily="34" charset="0"/>
                          <a:ea typeface="+mn-ea"/>
                          <a:cs typeface="+mn-cs"/>
                        </a:rPr>
                        <a:t> </a:t>
                      </a:r>
                      <a:r>
                        <a:rPr lang="en-US" sz="1200" b="0" kern="1200" dirty="0">
                          <a:solidFill>
                            <a:schemeClr val="tx2"/>
                          </a:solidFill>
                          <a:latin typeface="Univers Condensed" panose="020B0506020202050204" pitchFamily="34" charset="0"/>
                          <a:ea typeface="+mn-ea"/>
                          <a:cs typeface="+mn-cs"/>
                        </a:rPr>
                        <a:t>Ton</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7" name="Table 8">
            <a:extLst>
              <a:ext uri="{FF2B5EF4-FFF2-40B4-BE49-F238E27FC236}">
                <a16:creationId xmlns="" xmlns:a16="http://schemas.microsoft.com/office/drawing/2014/main" id="{569E4416-7D4C-1A68-C16F-0BBAA4734773}"/>
              </a:ext>
            </a:extLst>
          </p:cNvPr>
          <p:cNvGraphicFramePr>
            <a:graphicFrameLocks noGrp="1"/>
          </p:cNvGraphicFramePr>
          <p:nvPr>
            <p:extLst>
              <p:ext uri="{D42A27DB-BD31-4B8C-83A1-F6EECF244321}">
                <p14:modId xmlns:p14="http://schemas.microsoft.com/office/powerpoint/2010/main" val="4161235000"/>
              </p:ext>
            </p:extLst>
          </p:nvPr>
        </p:nvGraphicFramePr>
        <p:xfrm>
          <a:off x="2607783" y="2239430"/>
          <a:ext cx="2286000" cy="4105724"/>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58039">
                <a:tc>
                  <a:txBody>
                    <a:bodyPr/>
                    <a:lstStyle/>
                    <a:p>
                      <a:pPr marL="0" algn="ctr" defTabSz="914400" rtl="0" eaLnBrk="1" fontAlgn="ctr" latinLnBrk="0" hangingPunct="1">
                        <a:spcBef>
                          <a:spcPts val="0"/>
                        </a:spcBef>
                        <a:spcAft>
                          <a:spcPts val="0"/>
                        </a:spcAft>
                      </a:pPr>
                      <a:r>
                        <a:rPr lang="en-US" sz="1600" b="1" kern="1200" dirty="0">
                          <a:solidFill>
                            <a:schemeClr val="tx1"/>
                          </a:solidFill>
                          <a:latin typeface="Univers Condensed" panose="020B0506020202050204" pitchFamily="34" charset="0"/>
                          <a:ea typeface="+mn-ea"/>
                          <a:cs typeface="+mn-cs"/>
                        </a:rPr>
                        <a:t>HSBC Bank Kitchen </a:t>
                      </a:r>
                    </a:p>
                  </a:txBody>
                  <a:tcPr anchor="ctr">
                    <a:lnB w="38100" cmpd="sng">
                      <a:noFill/>
                    </a:lnB>
                    <a:solidFill>
                      <a:schemeClr val="bg1">
                        <a:lumMod val="75000"/>
                      </a:schemeClr>
                    </a:solidFill>
                  </a:tcPr>
                </a:tc>
                <a:extLst>
                  <a:ext uri="{0D108BD9-81ED-4DB2-BD59-A6C34878D82A}">
                    <a16:rowId xmlns="" xmlns:a16="http://schemas.microsoft.com/office/drawing/2014/main" val="3408636976"/>
                  </a:ext>
                </a:extLst>
              </a:tr>
              <a:tr h="1705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64724530"/>
                  </a:ext>
                </a:extLst>
              </a:tr>
              <a:tr h="26852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Location : Cairo - Egypt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268529">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Owner : HSBC Bank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2852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895097">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68529">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984606">
                <a:tc>
                  <a:txBody>
                    <a:bodyPr/>
                    <a:lstStyle/>
                    <a:p>
                      <a:pPr algn="l"/>
                      <a:r>
                        <a:rPr lang="en-US" sz="1200" b="0" kern="1200" dirty="0">
                          <a:solidFill>
                            <a:schemeClr val="dk1"/>
                          </a:solidFill>
                          <a:latin typeface="Univers Condensed" panose="020B0506020202050204" pitchFamily="34" charset="0"/>
                          <a:ea typeface="+mn-ea"/>
                          <a:cs typeface="+mn-cs"/>
                        </a:rPr>
                        <a:t>Supplying &amp; Installing all sheet works (stainless steel) for the bank’s kitchen on the ground floor, along with supplying &amp; installing ventilation works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8" name="Table 8">
            <a:extLst>
              <a:ext uri="{FF2B5EF4-FFF2-40B4-BE49-F238E27FC236}">
                <a16:creationId xmlns="" xmlns:a16="http://schemas.microsoft.com/office/drawing/2014/main" id="{B492760D-4E2D-96C8-1249-18AADD17B4D0}"/>
              </a:ext>
            </a:extLst>
          </p:cNvPr>
          <p:cNvGraphicFramePr>
            <a:graphicFrameLocks noGrp="1"/>
          </p:cNvGraphicFramePr>
          <p:nvPr>
            <p:extLst>
              <p:ext uri="{D42A27DB-BD31-4B8C-83A1-F6EECF244321}">
                <p14:modId xmlns:p14="http://schemas.microsoft.com/office/powerpoint/2010/main" val="3713295424"/>
              </p:ext>
            </p:extLst>
          </p:nvPr>
        </p:nvGraphicFramePr>
        <p:xfrm>
          <a:off x="4990681" y="1408966"/>
          <a:ext cx="2286000" cy="448564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indent="0" algn="ctr" defTabSz="914400" rtl="0" eaLnBrk="1" fontAlgn="auto" latinLnBrk="0" hangingPunct="1">
                        <a:spcBef>
                          <a:spcPts val="0"/>
                        </a:spcBef>
                        <a:spcAft>
                          <a:spcPts val="0"/>
                        </a:spcAft>
                      </a:pPr>
                      <a:r>
                        <a:rPr lang="en-US" sz="1600" b="1" kern="1200" dirty="0">
                          <a:solidFill>
                            <a:schemeClr val="tx1"/>
                          </a:solidFill>
                          <a:latin typeface="Univers Condensed" panose="020B0506020202050204" pitchFamily="34" charset="0"/>
                          <a:ea typeface="+mn-ea"/>
                          <a:cs typeface="+mn-cs"/>
                        </a:rPr>
                        <a:t>Tower Bay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966559437"/>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Cairo - Egypt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Tower Bay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algn="l"/>
                      <a:r>
                        <a:rPr lang="en-US" sz="1200" kern="1200" dirty="0">
                          <a:solidFill>
                            <a:schemeClr val="dk1"/>
                          </a:solidFill>
                          <a:latin typeface="Univers Condensed" panose="020B0506020202050204" pitchFamily="34" charset="0"/>
                          <a:ea typeface="+mn-ea"/>
                          <a:cs typeface="+mn-cs"/>
                        </a:rPr>
                        <a:t>Preparing &amp; equipping all air conditioning works for residential apartments .</a:t>
                      </a:r>
                      <a:br>
                        <a:rPr lang="en-US" sz="1200" kern="1200" dirty="0">
                          <a:solidFill>
                            <a:schemeClr val="dk1"/>
                          </a:solidFill>
                          <a:latin typeface="Univers Condensed" panose="020B0506020202050204" pitchFamily="34" charset="0"/>
                          <a:ea typeface="+mn-ea"/>
                          <a:cs typeface="+mn-cs"/>
                        </a:rPr>
                      </a:br>
                      <a:r>
                        <a:rPr lang="en-US" sz="1200" kern="1200" dirty="0">
                          <a:solidFill>
                            <a:schemeClr val="dk1"/>
                          </a:solidFill>
                          <a:latin typeface="Univers Condensed" panose="020B0506020202050204" pitchFamily="34" charset="0"/>
                          <a:ea typeface="+mn-ea"/>
                          <a:cs typeface="+mn-cs"/>
                        </a:rPr>
                        <a:t>Preparing &amp; equipping all sanitary works as well as extending water &amp; drainage pipes</a:t>
                      </a:r>
                      <a:endParaRPr lang="en-US" sz="1200" b="0" kern="1200" dirty="0">
                        <a:solidFill>
                          <a:schemeClr val="tx2"/>
                        </a:solidFill>
                        <a:latin typeface="Univers Condensed" panose="020B0506020202050204" pitchFamily="34" charset="0"/>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9" name="Table 8">
            <a:extLst>
              <a:ext uri="{FF2B5EF4-FFF2-40B4-BE49-F238E27FC236}">
                <a16:creationId xmlns="" xmlns:a16="http://schemas.microsoft.com/office/drawing/2014/main" id="{DFC4151F-5ED1-D623-759F-0068E20CB3F3}"/>
              </a:ext>
            </a:extLst>
          </p:cNvPr>
          <p:cNvGraphicFramePr>
            <a:graphicFrameLocks noGrp="1"/>
          </p:cNvGraphicFramePr>
          <p:nvPr>
            <p:extLst>
              <p:ext uri="{D42A27DB-BD31-4B8C-83A1-F6EECF244321}">
                <p14:modId xmlns:p14="http://schemas.microsoft.com/office/powerpoint/2010/main" val="2365719714"/>
              </p:ext>
            </p:extLst>
          </p:nvPr>
        </p:nvGraphicFramePr>
        <p:xfrm>
          <a:off x="7408685" y="2239430"/>
          <a:ext cx="2286000" cy="430276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fontAlgn="ctr" latinLnBrk="0" hangingPunct="1">
                        <a:spcBef>
                          <a:spcPts val="0"/>
                        </a:spcBef>
                        <a:spcAft>
                          <a:spcPts val="0"/>
                        </a:spcAft>
                      </a:pPr>
                      <a:r>
                        <a:rPr lang="en-US" sz="1600" b="1" kern="1200" dirty="0">
                          <a:solidFill>
                            <a:schemeClr val="tx1"/>
                          </a:solidFill>
                          <a:latin typeface="Univers Condensed" panose="020B0506020202050204" pitchFamily="34" charset="0"/>
                          <a:ea typeface="+mn-ea"/>
                          <a:cs typeface="+mn-cs"/>
                        </a:rPr>
                        <a:t>Faros University </a:t>
                      </a:r>
                    </a:p>
                  </a:txBody>
                  <a:tcPr anchor="ctr">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6771495"/>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Alex - Egypt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Faros University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Consultant :  MED Consultant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Supplying &amp; Installing of central air conditioning with a capacity of 125 tons of cooling (Condensing Unit + Air Handling Unit + Ventilation System )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10" name="Table 8">
            <a:extLst>
              <a:ext uri="{FF2B5EF4-FFF2-40B4-BE49-F238E27FC236}">
                <a16:creationId xmlns="" xmlns:a16="http://schemas.microsoft.com/office/drawing/2014/main" id="{0C09DEAB-1476-D0DB-BC66-DA8B40FA0A5B}"/>
              </a:ext>
            </a:extLst>
          </p:cNvPr>
          <p:cNvGraphicFramePr>
            <a:graphicFrameLocks noGrp="1"/>
          </p:cNvGraphicFramePr>
          <p:nvPr>
            <p:extLst>
              <p:ext uri="{D42A27DB-BD31-4B8C-83A1-F6EECF244321}">
                <p14:modId xmlns:p14="http://schemas.microsoft.com/office/powerpoint/2010/main" val="1401147273"/>
              </p:ext>
            </p:extLst>
          </p:nvPr>
        </p:nvGraphicFramePr>
        <p:xfrm>
          <a:off x="9801948" y="1414046"/>
          <a:ext cx="2286000" cy="402844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indent="0" algn="ctr" defTabSz="914400" rtl="0" eaLnBrk="1" fontAlgn="auto" latinLnBrk="0" hangingPunct="1">
                        <a:spcBef>
                          <a:spcPts val="0"/>
                        </a:spcBef>
                        <a:spcAft>
                          <a:spcPts val="0"/>
                        </a:spcAft>
                      </a:pPr>
                      <a:r>
                        <a:rPr lang="en-US" sz="1600" b="1" kern="1200" dirty="0">
                          <a:solidFill>
                            <a:schemeClr val="tx1"/>
                          </a:solidFill>
                          <a:latin typeface="Univers Condensed" panose="020B0506020202050204" pitchFamily="34" charset="0"/>
                          <a:ea typeface="+mn-ea"/>
                          <a:cs typeface="+mn-cs"/>
                        </a:rPr>
                        <a:t>HSBC Bank</a:t>
                      </a:r>
                    </a:p>
                  </a:txBody>
                  <a:tcPr anchor="ctr">
                    <a:lnT w="12700" cmpd="sng">
                      <a:noFill/>
                    </a:lnT>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458656189"/>
                  </a:ext>
                </a:extLst>
              </a:tr>
              <a:tr h="182880">
                <a:tc>
                  <a:txBody>
                    <a:bodyPr/>
                    <a:lstStyle/>
                    <a:p>
                      <a:r>
                        <a:rPr lang="en-US" sz="1200" kern="1200" dirty="0">
                          <a:solidFill>
                            <a:schemeClr val="dk1"/>
                          </a:solidFill>
                          <a:latin typeface="Univers Condensed" panose="020B0506020202050204" pitchFamily="34" charset="0"/>
                          <a:ea typeface="+mn-ea"/>
                          <a:cs typeface="+mn-cs"/>
                        </a:rPr>
                        <a:t>Location : </a:t>
                      </a:r>
                      <a:r>
                        <a:rPr lang="en-US" sz="1200" kern="1200" dirty="0" err="1">
                          <a:solidFill>
                            <a:schemeClr val="dk1"/>
                          </a:solidFill>
                          <a:latin typeface="Univers Condensed" panose="020B0506020202050204" pitchFamily="34" charset="0"/>
                          <a:ea typeface="+mn-ea"/>
                          <a:cs typeface="+mn-cs"/>
                        </a:rPr>
                        <a:t>Mohaddessin</a:t>
                      </a:r>
                      <a:r>
                        <a:rPr lang="en-US" sz="1200" kern="1200" dirty="0">
                          <a:solidFill>
                            <a:schemeClr val="dk1"/>
                          </a:solidFill>
                          <a:latin typeface="Univers Condensed" panose="020B0506020202050204" pitchFamily="34" charset="0"/>
                          <a:ea typeface="+mn-ea"/>
                          <a:cs typeface="+mn-cs"/>
                        </a:rPr>
                        <a:t> </a:t>
                      </a:r>
                      <a:r>
                        <a:rPr lang="en-US" sz="1200" kern="1200" dirty="0" smtClean="0">
                          <a:solidFill>
                            <a:schemeClr val="dk1"/>
                          </a:solidFill>
                          <a:latin typeface="Univers Condensed" panose="020B0506020202050204" pitchFamily="34" charset="0"/>
                          <a:ea typeface="+mn-ea"/>
                          <a:cs typeface="+mn-cs"/>
                        </a:rPr>
                        <a:t>– </a:t>
                      </a:r>
                      <a:r>
                        <a:rPr lang="en-US" sz="1200" kern="1200" dirty="0">
                          <a:solidFill>
                            <a:schemeClr val="dk1"/>
                          </a:solidFill>
                          <a:latin typeface="Univers Condensed" panose="020B0506020202050204" pitchFamily="34" charset="0"/>
                          <a:ea typeface="+mn-ea"/>
                          <a:cs typeface="+mn-cs"/>
                        </a:rPr>
                        <a:t>Egypt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HSBC Bank</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indent="0"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Consultant :  HSBC Bank</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sz="1200" dirty="0">
                        <a:solidFill>
                          <a:schemeClr val="tx1"/>
                        </a:solidFill>
                        <a:latin typeface="Univers Condensed" panose="020B050602020205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Supplying &amp; installing the ventilation line for Some shop and corridor. exhaust fan dx unit total 80 ton used </a:t>
                      </a:r>
                      <a:r>
                        <a:rPr lang="en-US" sz="1200" kern="1200" dirty="0" err="1">
                          <a:solidFill>
                            <a:schemeClr val="dk1"/>
                          </a:solidFill>
                          <a:latin typeface="Univers Condensed" panose="020B0506020202050204" pitchFamily="34" charset="0"/>
                          <a:ea typeface="+mn-ea"/>
                          <a:cs typeface="+mn-cs"/>
                        </a:rPr>
                        <a:t>kitisen</a:t>
                      </a:r>
                      <a:r>
                        <a:rPr lang="en-US" sz="1200" kern="1200" dirty="0">
                          <a:solidFill>
                            <a:schemeClr val="dk1"/>
                          </a:solidFill>
                          <a:latin typeface="Univers Condensed" panose="020B0506020202050204" pitchFamily="34" charset="0"/>
                          <a:ea typeface="+mn-ea"/>
                          <a:cs typeface="+mn-cs"/>
                        </a:rPr>
                        <a:t>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pic>
        <p:nvPicPr>
          <p:cNvPr id="11" name="Picture 10">
            <a:extLst>
              <a:ext uri="{FF2B5EF4-FFF2-40B4-BE49-F238E27FC236}">
                <a16:creationId xmlns="" xmlns:a16="http://schemas.microsoft.com/office/drawing/2014/main" id="{81D8390D-22AA-1986-4FAC-0F609A60876F}"/>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822051" y="3718710"/>
            <a:ext cx="1842837" cy="1147163"/>
          </a:xfrm>
          <a:prstGeom prst="rect">
            <a:avLst/>
          </a:prstGeom>
        </p:spPr>
      </p:pic>
      <p:pic>
        <p:nvPicPr>
          <p:cNvPr id="12" name="Picture 2" descr="رئيس البريد يتفقد مقر «الهيئة» بالعاصمة الإدارية الجديدة | بوابة أخبار  اليوم الإلكترونية">
            <a:extLst>
              <a:ext uri="{FF2B5EF4-FFF2-40B4-BE49-F238E27FC236}">
                <a16:creationId xmlns="" xmlns:a16="http://schemas.microsoft.com/office/drawing/2014/main" id="{5E2B4C95-18B1-82C2-6596-F8F0813AAD1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4097" y="2865321"/>
            <a:ext cx="1939095" cy="1258268"/>
          </a:xfrm>
          <a:prstGeom prst="rect">
            <a:avLst/>
          </a:prstGeom>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 xmlns:a16="http://schemas.microsoft.com/office/drawing/2014/main" id="{74030BA8-D266-B9FD-B0AC-37BC3C8E09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56335" y="3768969"/>
            <a:ext cx="1828800" cy="1193117"/>
          </a:xfrm>
          <a:prstGeom prst="rect">
            <a:avLst/>
          </a:prstGeom>
        </p:spPr>
      </p:pic>
      <p:sp>
        <p:nvSpPr>
          <p:cNvPr id="18" name="Rectangle 17">
            <a:extLst>
              <a:ext uri="{FF2B5EF4-FFF2-40B4-BE49-F238E27FC236}">
                <a16:creationId xmlns="" xmlns:a16="http://schemas.microsoft.com/office/drawing/2014/main" id="{C662000B-9EBB-7ACE-86C2-9A585E4FD44D}"/>
              </a:ext>
            </a:extLst>
          </p:cNvPr>
          <p:cNvSpPr/>
          <p:nvPr/>
        </p:nvSpPr>
        <p:spPr>
          <a:xfrm>
            <a:off x="10028757" y="2869784"/>
            <a:ext cx="1832382" cy="1123559"/>
          </a:xfrm>
          <a:prstGeom prst="rect">
            <a:avLst/>
          </a:prstGeom>
          <a:blipFill dpi="0" rotWithShape="1">
            <a:blip r:embed="rId10" cstate="print">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9" name="Picture 18">
            <a:extLst>
              <a:ext uri="{FF2B5EF4-FFF2-40B4-BE49-F238E27FC236}">
                <a16:creationId xmlns="" xmlns:a16="http://schemas.microsoft.com/office/drawing/2014/main" id="{1E26A7BF-C152-AFF5-AB5E-66CB9509B9C8}"/>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200255" y="2914965"/>
            <a:ext cx="1791490" cy="1193116"/>
          </a:xfrm>
          <a:prstGeom prst="rect">
            <a:avLst/>
          </a:prstGeom>
        </p:spPr>
      </p:pic>
      <p:cxnSp>
        <p:nvCxnSpPr>
          <p:cNvPr id="22" name="Straight Connector 21">
            <a:extLst>
              <a:ext uri="{FF2B5EF4-FFF2-40B4-BE49-F238E27FC236}">
                <a16:creationId xmlns="" xmlns:a16="http://schemas.microsoft.com/office/drawing/2014/main" id="{2A01813F-1C62-F2DD-9C5E-6FBCC573D1EC}"/>
              </a:ext>
            </a:extLst>
          </p:cNvPr>
          <p:cNvCxnSpPr>
            <a:cxnSpLocks/>
          </p:cNvCxnSpPr>
          <p:nvPr/>
        </p:nvCxnSpPr>
        <p:spPr>
          <a:xfrm>
            <a:off x="0" y="6618609"/>
            <a:ext cx="61656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F537AB54-EEC0-61DD-1E6B-743F9ACEC80A}"/>
              </a:ext>
            </a:extLst>
          </p:cNvPr>
          <p:cNvCxnSpPr/>
          <p:nvPr/>
        </p:nvCxnSpPr>
        <p:spPr>
          <a:xfrm>
            <a:off x="2449286" y="6618612"/>
            <a:ext cx="978408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 xmlns:a16="http://schemas.microsoft.com/office/drawing/2014/main" id="{A054C6C6-039C-4A8C-4A2F-8196410094C9}"/>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1318" y="109155"/>
            <a:ext cx="2307195" cy="745666"/>
          </a:xfrm>
          <a:prstGeom prst="rect">
            <a:avLst/>
          </a:prstGeom>
        </p:spPr>
      </p:pic>
      <p:sp>
        <p:nvSpPr>
          <p:cNvPr id="25" name="Rectangle 24">
            <a:extLst>
              <a:ext uri="{FF2B5EF4-FFF2-40B4-BE49-F238E27FC236}">
                <a16:creationId xmlns="" xmlns:a16="http://schemas.microsoft.com/office/drawing/2014/main" id="{C690D312-EF78-5608-1C15-2126BC93EAF6}"/>
              </a:ext>
            </a:extLst>
          </p:cNvPr>
          <p:cNvSpPr/>
          <p:nvPr/>
        </p:nvSpPr>
        <p:spPr>
          <a:xfrm>
            <a:off x="11887185" y="109155"/>
            <a:ext cx="289342" cy="745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607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CEE220F-DA1C-067B-529B-0DF6CBACCA9D}"/>
              </a:ext>
            </a:extLst>
          </p:cNvPr>
          <p:cNvSpPr txBox="1"/>
          <p:nvPr/>
        </p:nvSpPr>
        <p:spPr>
          <a:xfrm>
            <a:off x="913208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9" name="Group 8">
            <a:extLst>
              <a:ext uri="{FF2B5EF4-FFF2-40B4-BE49-F238E27FC236}">
                <a16:creationId xmlns="" xmlns:a16="http://schemas.microsoft.com/office/drawing/2014/main" id="{FC820BE3-34C0-0FB0-8E89-487A7A8F3C32}"/>
              </a:ext>
            </a:extLst>
          </p:cNvPr>
          <p:cNvGrpSpPr/>
          <p:nvPr/>
        </p:nvGrpSpPr>
        <p:grpSpPr>
          <a:xfrm>
            <a:off x="1106268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2"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605522" y="1037331"/>
              <a:ext cx="362601" cy="270066"/>
            </a:xfrm>
            <a:prstGeom prst="rect">
              <a:avLst/>
            </a:prstGeom>
            <a:noFill/>
          </p:spPr>
          <p:txBody>
            <a:bodyPr wrap="none" rtlCol="0">
              <a:spAutoFit/>
            </a:bodyPr>
            <a:lstStyle/>
            <a:p>
              <a:r>
                <a:rPr lang="ar-EG" sz="1200" b="1" dirty="0">
                  <a:latin typeface="Univers Condensed" panose="020B0506020202050204" pitchFamily="34" charset="0"/>
                </a:rPr>
                <a:t>15</a:t>
              </a:r>
              <a:endParaRPr lang="en-US" sz="1200" b="1" dirty="0">
                <a:latin typeface="Univers Condensed" panose="020B0506020202050204" pitchFamily="34" charset="0"/>
              </a:endParaRP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 xmlns:a16="http://schemas.microsoft.com/office/drawing/2014/main" id="{DADF1FC6-F890-ED9E-9493-6788CBC0CF9A}"/>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flipV="1">
            <a:off x="0" y="1051832"/>
            <a:ext cx="12192000" cy="2377167"/>
          </a:xfrm>
          <a:prstGeom prst="rect">
            <a:avLst/>
          </a:prstGeom>
        </p:spPr>
      </p:pic>
      <p:graphicFrame>
        <p:nvGraphicFramePr>
          <p:cNvPr id="4" name="Table 8">
            <a:extLst>
              <a:ext uri="{FF2B5EF4-FFF2-40B4-BE49-F238E27FC236}">
                <a16:creationId xmlns="" xmlns:a16="http://schemas.microsoft.com/office/drawing/2014/main" id="{961CDB2E-6A4E-D292-39F2-0D5131A58215}"/>
              </a:ext>
            </a:extLst>
          </p:cNvPr>
          <p:cNvGraphicFramePr>
            <a:graphicFrameLocks noGrp="1"/>
          </p:cNvGraphicFramePr>
          <p:nvPr>
            <p:extLst>
              <p:ext uri="{D42A27DB-BD31-4B8C-83A1-F6EECF244321}">
                <p14:modId xmlns:p14="http://schemas.microsoft.com/office/powerpoint/2010/main" val="2477697841"/>
              </p:ext>
            </p:extLst>
          </p:nvPr>
        </p:nvGraphicFramePr>
        <p:xfrm>
          <a:off x="178100" y="1408236"/>
          <a:ext cx="2286000" cy="430276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latinLnBrk="0" hangingPunct="1"/>
                      <a:r>
                        <a:rPr lang="en-US" sz="1600" b="1" kern="1200" dirty="0">
                          <a:solidFill>
                            <a:schemeClr val="tx1"/>
                          </a:solidFill>
                          <a:latin typeface="Univers Condensed" panose="020B0506020202050204" pitchFamily="34" charset="0"/>
                          <a:ea typeface="+mn-ea"/>
                          <a:cs typeface="+mn-cs"/>
                        </a:rPr>
                        <a:t>R &amp; D Building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237526143"/>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Administrative Capital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R &amp; D co</a:t>
                      </a:r>
                      <a:endParaRPr lang="ar-EG" sz="1200" kern="1200" dirty="0">
                        <a:solidFill>
                          <a:schemeClr val="dk1"/>
                        </a:solidFill>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Consultant :  MED Consultant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algn="l"/>
                      <a:r>
                        <a:rPr lang="en-US" sz="1200" b="0" kern="1200" dirty="0">
                          <a:solidFill>
                            <a:schemeClr val="tx2"/>
                          </a:solidFill>
                          <a:latin typeface="Univers Condensed" panose="020B0506020202050204" pitchFamily="34" charset="0"/>
                          <a:ea typeface="+mn-ea"/>
                          <a:cs typeface="+mn-cs"/>
                        </a:rPr>
                        <a:t>Supplying &amp; Installing all duct </a:t>
                      </a:r>
                    </a:p>
                    <a:p>
                      <a:pPr algn="l"/>
                      <a:r>
                        <a:rPr lang="en-US" sz="1200" b="0" kern="1200" dirty="0">
                          <a:solidFill>
                            <a:schemeClr val="tx2"/>
                          </a:solidFill>
                          <a:latin typeface="Univers Condensed" panose="020B0506020202050204" pitchFamily="34" charset="0"/>
                          <a:ea typeface="+mn-ea"/>
                          <a:cs typeface="+mn-cs"/>
                        </a:rPr>
                        <a:t>sheet works for</a:t>
                      </a:r>
                    </a:p>
                    <a:p>
                      <a:pPr algn="l"/>
                      <a:r>
                        <a:rPr lang="en-US" sz="1200" b="0" kern="1200" dirty="0">
                          <a:solidFill>
                            <a:schemeClr val="tx2"/>
                          </a:solidFill>
                          <a:latin typeface="Univers Condensed" panose="020B0506020202050204" pitchFamily="34" charset="0"/>
                          <a:ea typeface="+mn-ea"/>
                          <a:cs typeface="+mn-cs"/>
                        </a:rPr>
                        <a:t> air condition and ventilation</a:t>
                      </a:r>
                    </a:p>
                    <a:p>
                      <a:pPr algn="l"/>
                      <a:r>
                        <a:rPr lang="en-US" sz="1200" b="0" kern="1200" dirty="0">
                          <a:solidFill>
                            <a:schemeClr val="tx2"/>
                          </a:solidFill>
                          <a:latin typeface="Univers Condensed" panose="020B0506020202050204" pitchFamily="34" charset="0"/>
                          <a:ea typeface="+mn-ea"/>
                          <a:cs typeface="+mn-cs"/>
                        </a:rPr>
                        <a:t> works. all works </a:t>
                      </a:r>
                    </a:p>
                    <a:p>
                      <a:pPr algn="l"/>
                      <a:r>
                        <a:rPr lang="en-US" sz="1200" b="0" kern="1200" dirty="0">
                          <a:solidFill>
                            <a:schemeClr val="tx2"/>
                          </a:solidFill>
                          <a:latin typeface="Univers Condensed" panose="020B0506020202050204" pitchFamily="34" charset="0"/>
                          <a:ea typeface="+mn-ea"/>
                          <a:cs typeface="+mn-cs"/>
                        </a:rPr>
                        <a:t>about </a:t>
                      </a:r>
                      <a:r>
                        <a:rPr lang="ar-EG" sz="1200" b="0" kern="1200" dirty="0">
                          <a:solidFill>
                            <a:schemeClr val="tx2"/>
                          </a:solidFill>
                          <a:latin typeface="Univers Condensed" panose="020B0506020202050204" pitchFamily="34" charset="0"/>
                          <a:ea typeface="+mn-ea"/>
                          <a:cs typeface="+mn-cs"/>
                        </a:rPr>
                        <a:t>120</a:t>
                      </a:r>
                      <a:r>
                        <a:rPr lang="en-US" sz="1200" b="0" kern="1200" dirty="0">
                          <a:solidFill>
                            <a:schemeClr val="tx2"/>
                          </a:solidFill>
                          <a:latin typeface="Univers Condensed" panose="020B0506020202050204" pitchFamily="34" charset="0"/>
                          <a:ea typeface="+mn-ea"/>
                          <a:cs typeface="+mn-cs"/>
                        </a:rPr>
                        <a:t> </a:t>
                      </a:r>
                      <a:r>
                        <a:rPr lang="ar-EG" sz="1200" b="0" kern="1200" dirty="0">
                          <a:solidFill>
                            <a:schemeClr val="tx2"/>
                          </a:solidFill>
                          <a:latin typeface="Univers Condensed" panose="020B0506020202050204" pitchFamily="34" charset="0"/>
                          <a:ea typeface="+mn-ea"/>
                          <a:cs typeface="+mn-cs"/>
                        </a:rPr>
                        <a:t> </a:t>
                      </a:r>
                      <a:r>
                        <a:rPr lang="en-US" sz="1200" b="0" kern="1200" dirty="0">
                          <a:solidFill>
                            <a:schemeClr val="tx2"/>
                          </a:solidFill>
                          <a:latin typeface="Univers Condensed" panose="020B0506020202050204" pitchFamily="34" charset="0"/>
                          <a:ea typeface="+mn-ea"/>
                          <a:cs typeface="+mn-cs"/>
                        </a:rPr>
                        <a:t>Ton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5" name="Table 8">
            <a:extLst>
              <a:ext uri="{FF2B5EF4-FFF2-40B4-BE49-F238E27FC236}">
                <a16:creationId xmlns="" xmlns:a16="http://schemas.microsoft.com/office/drawing/2014/main" id="{7A8E95A7-EEC7-6C3E-B05E-21CC1C41610C}"/>
              </a:ext>
            </a:extLst>
          </p:cNvPr>
          <p:cNvGraphicFramePr>
            <a:graphicFrameLocks noGrp="1"/>
          </p:cNvGraphicFramePr>
          <p:nvPr>
            <p:extLst>
              <p:ext uri="{D42A27DB-BD31-4B8C-83A1-F6EECF244321}">
                <p14:modId xmlns:p14="http://schemas.microsoft.com/office/powerpoint/2010/main" val="570998496"/>
              </p:ext>
            </p:extLst>
          </p:nvPr>
        </p:nvGraphicFramePr>
        <p:xfrm>
          <a:off x="2607783" y="2238700"/>
          <a:ext cx="2286000" cy="411988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fontAlgn="ctr" latinLnBrk="0" hangingPunct="1">
                        <a:spcBef>
                          <a:spcPts val="0"/>
                        </a:spcBef>
                        <a:spcAft>
                          <a:spcPts val="0"/>
                        </a:spcAft>
                      </a:pPr>
                      <a:r>
                        <a:rPr lang="en-US" sz="1600" b="1" kern="1200" dirty="0" err="1">
                          <a:solidFill>
                            <a:schemeClr val="tx1"/>
                          </a:solidFill>
                          <a:latin typeface="Univers Condensed" panose="020B0506020202050204" pitchFamily="34" charset="0"/>
                          <a:ea typeface="+mn-ea"/>
                          <a:cs typeface="+mn-cs"/>
                        </a:rPr>
                        <a:t>Sumed</a:t>
                      </a:r>
                      <a:r>
                        <a:rPr lang="en-US" sz="1600" b="1" kern="1200" dirty="0">
                          <a:solidFill>
                            <a:schemeClr val="tx1"/>
                          </a:solidFill>
                          <a:latin typeface="Univers Condensed" panose="020B0506020202050204" pitchFamily="34" charset="0"/>
                          <a:ea typeface="+mn-ea"/>
                          <a:cs typeface="+mn-cs"/>
                        </a:rPr>
                        <a:t> Petro Jet</a:t>
                      </a:r>
                    </a:p>
                  </a:txBody>
                  <a:tcPr>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16472453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Cairo - Egypt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Univers Condensed" panose="020B0506020202050204" pitchFamily="34" charset="0"/>
                          <a:ea typeface="+mn-ea"/>
                          <a:cs typeface="+mn-cs"/>
                        </a:rPr>
                        <a:t>Owner : HSBC Bank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algn="l"/>
                      <a:r>
                        <a:rPr lang="en-US" sz="1200" b="0" kern="1200" dirty="0">
                          <a:solidFill>
                            <a:schemeClr val="dk1"/>
                          </a:solidFill>
                          <a:latin typeface="Univers Condensed" panose="020B0506020202050204" pitchFamily="34" charset="0"/>
                          <a:ea typeface="+mn-ea"/>
                          <a:cs typeface="+mn-cs"/>
                        </a:rPr>
                        <a:t>Supplying &amp; Installing all sheet works (stainless steel) for the bank’s kitchen on the ground floor, along with supplying &amp; installing ventilation works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6" name="Table 5">
            <a:extLst>
              <a:ext uri="{FF2B5EF4-FFF2-40B4-BE49-F238E27FC236}">
                <a16:creationId xmlns="" xmlns:a16="http://schemas.microsoft.com/office/drawing/2014/main" id="{E7F5993D-592B-67F8-082E-24AEE4709372}"/>
              </a:ext>
            </a:extLst>
          </p:cNvPr>
          <p:cNvGraphicFramePr>
            <a:graphicFrameLocks noGrp="1"/>
          </p:cNvGraphicFramePr>
          <p:nvPr>
            <p:extLst>
              <p:ext uri="{D42A27DB-BD31-4B8C-83A1-F6EECF244321}">
                <p14:modId xmlns:p14="http://schemas.microsoft.com/office/powerpoint/2010/main" val="3573578635"/>
              </p:ext>
            </p:extLst>
          </p:nvPr>
        </p:nvGraphicFramePr>
        <p:xfrm>
          <a:off x="4990681" y="1408236"/>
          <a:ext cx="2286000" cy="448564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indent="0" algn="ctr" defTabSz="914400" rtl="0" eaLnBrk="1" fontAlgn="auto" latinLnBrk="0" hangingPunct="1">
                        <a:spcBef>
                          <a:spcPts val="0"/>
                        </a:spcBef>
                        <a:spcAft>
                          <a:spcPts val="0"/>
                        </a:spcAft>
                      </a:pPr>
                      <a:r>
                        <a:rPr lang="en-US" sz="1600" b="1" kern="1200" dirty="0">
                          <a:solidFill>
                            <a:schemeClr val="tx1"/>
                          </a:solidFill>
                          <a:latin typeface="Univers Condensed" panose="020B0506020202050204" pitchFamily="34" charset="0"/>
                          <a:ea typeface="+mn-ea"/>
                          <a:cs typeface="+mn-cs"/>
                        </a:rPr>
                        <a:t>PETROBEL Office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966559437"/>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Cairo </a:t>
                      </a:r>
                      <a:r>
                        <a:rPr lang="en-US" sz="1200" kern="1200" dirty="0" smtClean="0">
                          <a:solidFill>
                            <a:schemeClr val="dk1"/>
                          </a:solidFill>
                          <a:latin typeface="Univers Condensed" panose="020B0506020202050204" pitchFamily="34" charset="0"/>
                          <a:ea typeface="+mn-ea"/>
                          <a:cs typeface="+mn-cs"/>
                        </a:rPr>
                        <a:t>– </a:t>
                      </a:r>
                      <a:r>
                        <a:rPr lang="en-US" sz="1200" kern="1200" dirty="0">
                          <a:solidFill>
                            <a:schemeClr val="dk1"/>
                          </a:solidFill>
                          <a:latin typeface="Univers Condensed" panose="020B0506020202050204" pitchFamily="34" charset="0"/>
                          <a:ea typeface="+mn-ea"/>
                          <a:cs typeface="+mn-cs"/>
                        </a:rPr>
                        <a:t>Egypt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El Alfy Co</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Preparing &amp; equipping all air conditioning works for residential apartments .</a:t>
                      </a:r>
                      <a:br>
                        <a:rPr lang="en-US" sz="1200" kern="1200" dirty="0">
                          <a:solidFill>
                            <a:schemeClr val="dk1"/>
                          </a:solidFill>
                          <a:latin typeface="Univers Condensed" panose="020B0506020202050204" pitchFamily="34" charset="0"/>
                          <a:ea typeface="+mn-ea"/>
                          <a:cs typeface="+mn-cs"/>
                        </a:rPr>
                      </a:br>
                      <a:r>
                        <a:rPr lang="en-US" sz="1200" kern="1200" dirty="0">
                          <a:solidFill>
                            <a:schemeClr val="dk1"/>
                          </a:solidFill>
                          <a:latin typeface="Univers Condensed" panose="020B0506020202050204" pitchFamily="34" charset="0"/>
                          <a:ea typeface="+mn-ea"/>
                          <a:cs typeface="+mn-cs"/>
                        </a:rPr>
                        <a:t>Preparing &amp; equipping all sanitary works as well as extending water &amp; drainage pipes</a:t>
                      </a:r>
                      <a:r>
                        <a:rPr lang="ar-EG" sz="1200" kern="1200" dirty="0">
                          <a:solidFill>
                            <a:schemeClr val="dk1"/>
                          </a:solidFill>
                          <a:latin typeface="Univers Condensed" panose="020B0506020202050204" pitchFamily="34" charset="0"/>
                          <a:ea typeface="+mn-ea"/>
                          <a:cs typeface="+mn-cs"/>
                        </a:rPr>
                        <a:t>.</a:t>
                      </a:r>
                      <a:endParaRPr lang="en-US" sz="1200" kern="1200" dirty="0">
                        <a:solidFill>
                          <a:schemeClr val="dk1"/>
                        </a:solidFill>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13" name="Table 8">
            <a:extLst>
              <a:ext uri="{FF2B5EF4-FFF2-40B4-BE49-F238E27FC236}">
                <a16:creationId xmlns="" xmlns:a16="http://schemas.microsoft.com/office/drawing/2014/main" id="{6D4CF3AE-FDE8-54F9-B01E-C3A4D89B1291}"/>
              </a:ext>
            </a:extLst>
          </p:cNvPr>
          <p:cNvGraphicFramePr>
            <a:graphicFrameLocks noGrp="1"/>
          </p:cNvGraphicFramePr>
          <p:nvPr>
            <p:extLst>
              <p:ext uri="{D42A27DB-BD31-4B8C-83A1-F6EECF244321}">
                <p14:modId xmlns:p14="http://schemas.microsoft.com/office/powerpoint/2010/main" val="1463121002"/>
              </p:ext>
            </p:extLst>
          </p:nvPr>
        </p:nvGraphicFramePr>
        <p:xfrm>
          <a:off x="7408685" y="2238700"/>
          <a:ext cx="2286000" cy="430276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latinLnBrk="0" hangingPunct="1"/>
                      <a:r>
                        <a:rPr lang="en-US" sz="1600" b="1" kern="1200" dirty="0">
                          <a:solidFill>
                            <a:schemeClr val="tx1"/>
                          </a:solidFill>
                          <a:latin typeface="Univers Condensed" panose="020B0506020202050204" pitchFamily="34" charset="0"/>
                          <a:ea typeface="+mn-ea"/>
                          <a:cs typeface="+mn-cs"/>
                        </a:rPr>
                        <a:t>Abu Qir Petroleum</a:t>
                      </a:r>
                    </a:p>
                  </a:txBody>
                  <a:tcPr>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6771495"/>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Cairo </a:t>
                      </a:r>
                      <a:r>
                        <a:rPr lang="en-US" sz="1200" kern="1200" dirty="0" smtClean="0">
                          <a:solidFill>
                            <a:schemeClr val="dk1"/>
                          </a:solidFill>
                          <a:latin typeface="Univers Condensed" panose="020B0506020202050204" pitchFamily="34" charset="0"/>
                          <a:ea typeface="+mn-ea"/>
                          <a:cs typeface="+mn-cs"/>
                        </a:rPr>
                        <a:t>– </a:t>
                      </a:r>
                      <a:r>
                        <a:rPr lang="en-US" sz="1200" kern="1200" dirty="0">
                          <a:solidFill>
                            <a:schemeClr val="dk1"/>
                          </a:solidFill>
                          <a:latin typeface="Univers Condensed" panose="020B0506020202050204" pitchFamily="34" charset="0"/>
                          <a:ea typeface="+mn-ea"/>
                          <a:cs typeface="+mn-cs"/>
                        </a:rPr>
                        <a:t>Egypt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Faros University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Consultant :  MED Consultant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Supplying &amp; Installing of central air conditioning with a capacity of 125 tons of cooling (Condensing Unit + Air Handling Unit + Ventilation System )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14" name="Table 8">
            <a:extLst>
              <a:ext uri="{FF2B5EF4-FFF2-40B4-BE49-F238E27FC236}">
                <a16:creationId xmlns="" xmlns:a16="http://schemas.microsoft.com/office/drawing/2014/main" id="{9B1F777A-6EAA-A8BD-D507-E01FCCE72D66}"/>
              </a:ext>
            </a:extLst>
          </p:cNvPr>
          <p:cNvGraphicFramePr>
            <a:graphicFrameLocks noGrp="1"/>
          </p:cNvGraphicFramePr>
          <p:nvPr>
            <p:extLst>
              <p:ext uri="{D42A27DB-BD31-4B8C-83A1-F6EECF244321}">
                <p14:modId xmlns:p14="http://schemas.microsoft.com/office/powerpoint/2010/main" val="1946910766"/>
              </p:ext>
            </p:extLst>
          </p:nvPr>
        </p:nvGraphicFramePr>
        <p:xfrm>
          <a:off x="9801948" y="1413316"/>
          <a:ext cx="2286000" cy="430276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indent="0" algn="ctr" defTabSz="914400" rtl="0" eaLnBrk="1" fontAlgn="auto" latinLnBrk="0" hangingPunct="1">
                        <a:spcBef>
                          <a:spcPts val="0"/>
                        </a:spcBef>
                        <a:spcAft>
                          <a:spcPts val="0"/>
                        </a:spcAft>
                      </a:pPr>
                      <a:r>
                        <a:rPr lang="en-US" sz="1600" b="1" kern="1200" dirty="0">
                          <a:solidFill>
                            <a:schemeClr val="tx1"/>
                          </a:solidFill>
                          <a:latin typeface="Univers Condensed" panose="020B0506020202050204" pitchFamily="34" charset="0"/>
                          <a:ea typeface="+mn-ea"/>
                          <a:cs typeface="+mn-cs"/>
                        </a:rPr>
                        <a:t>Arab Medical Sys Co</a:t>
                      </a:r>
                    </a:p>
                  </a:txBody>
                  <a:tcPr>
                    <a:lnT w="12700" cmpd="sng">
                      <a:noFill/>
                    </a:lnT>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458656189"/>
                  </a:ext>
                </a:extLst>
              </a:tr>
              <a:tr h="182880">
                <a:tc>
                  <a:txBody>
                    <a:bodyPr/>
                    <a:lstStyle/>
                    <a:p>
                      <a:r>
                        <a:rPr lang="en-US" sz="1200" kern="1200" dirty="0">
                          <a:solidFill>
                            <a:schemeClr val="dk1"/>
                          </a:solidFill>
                          <a:latin typeface="Univers Condensed" panose="020B0506020202050204" pitchFamily="34" charset="0"/>
                          <a:ea typeface="+mn-ea"/>
                          <a:cs typeface="+mn-cs"/>
                        </a:rPr>
                        <a:t>Location : October - Egypt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a:t>
                      </a:r>
                      <a:r>
                        <a:rPr lang="en-US" sz="1200" b="1" kern="1200" dirty="0">
                          <a:solidFill>
                            <a:schemeClr val="tx2"/>
                          </a:solidFill>
                          <a:latin typeface="Univers Condensed" panose="020B0506020202050204" pitchFamily="34" charset="0"/>
                          <a:ea typeface="+mn-ea"/>
                          <a:cs typeface="+mn-cs"/>
                        </a:rPr>
                        <a:t>Arab Medical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Consultant :  </a:t>
                      </a:r>
                      <a:r>
                        <a:rPr lang="en-US" sz="1200" b="1" kern="1200" dirty="0">
                          <a:solidFill>
                            <a:schemeClr val="tx2"/>
                          </a:solidFill>
                          <a:latin typeface="Univers Condensed" panose="020B0506020202050204" pitchFamily="34" charset="0"/>
                          <a:ea typeface="+mn-ea"/>
                          <a:cs typeface="+mn-cs"/>
                        </a:rPr>
                        <a:t>EMDEG </a:t>
                      </a:r>
                      <a:r>
                        <a:rPr lang="en-US" sz="1200" kern="1200" dirty="0">
                          <a:solidFill>
                            <a:schemeClr val="dk1"/>
                          </a:solidFill>
                          <a:latin typeface="Univers Condensed" panose="020B0506020202050204" pitchFamily="34" charset="0"/>
                          <a:ea typeface="+mn-ea"/>
                          <a:cs typeface="+mn-cs"/>
                        </a:rPr>
                        <a:t>Consultant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algn="l"/>
                      <a:r>
                        <a:rPr lang="en-US" sz="1200" b="0" kern="1200" dirty="0">
                          <a:solidFill>
                            <a:schemeClr val="tx2"/>
                          </a:solidFill>
                          <a:latin typeface="Univers Condensed" panose="020B0506020202050204" pitchFamily="34" charset="0"/>
                          <a:ea typeface="+mn-ea"/>
                          <a:cs typeface="+mn-cs"/>
                        </a:rPr>
                        <a:t>Supplying &amp; Installing all duct </a:t>
                      </a:r>
                    </a:p>
                    <a:p>
                      <a:pPr algn="l"/>
                      <a:r>
                        <a:rPr lang="en-US" sz="1200" b="0" kern="1200" dirty="0">
                          <a:solidFill>
                            <a:schemeClr val="tx2"/>
                          </a:solidFill>
                          <a:latin typeface="Univers Condensed" panose="020B0506020202050204" pitchFamily="34" charset="0"/>
                          <a:ea typeface="+mn-ea"/>
                          <a:cs typeface="+mn-cs"/>
                        </a:rPr>
                        <a:t>sheet works for</a:t>
                      </a:r>
                    </a:p>
                    <a:p>
                      <a:pPr algn="l"/>
                      <a:r>
                        <a:rPr lang="en-US" sz="1200" b="0" kern="1200" dirty="0">
                          <a:solidFill>
                            <a:schemeClr val="tx2"/>
                          </a:solidFill>
                          <a:latin typeface="Univers Condensed" panose="020B0506020202050204" pitchFamily="34" charset="0"/>
                          <a:ea typeface="+mn-ea"/>
                          <a:cs typeface="+mn-cs"/>
                        </a:rPr>
                        <a:t> air condition and ventilation</a:t>
                      </a:r>
                    </a:p>
                    <a:p>
                      <a:pPr algn="l"/>
                      <a:r>
                        <a:rPr lang="en-US" sz="1200" b="0" kern="1200" dirty="0">
                          <a:solidFill>
                            <a:schemeClr val="tx2"/>
                          </a:solidFill>
                          <a:latin typeface="Univers Condensed" panose="020B0506020202050204" pitchFamily="34" charset="0"/>
                          <a:ea typeface="+mn-ea"/>
                          <a:cs typeface="+mn-cs"/>
                        </a:rPr>
                        <a:t> works. all works </a:t>
                      </a:r>
                    </a:p>
                    <a:p>
                      <a:pPr algn="l"/>
                      <a:r>
                        <a:rPr lang="en-US" sz="1200" b="0" kern="1200" dirty="0">
                          <a:solidFill>
                            <a:schemeClr val="tx2"/>
                          </a:solidFill>
                          <a:latin typeface="Univers Condensed" panose="020B0506020202050204" pitchFamily="34" charset="0"/>
                          <a:ea typeface="+mn-ea"/>
                          <a:cs typeface="+mn-cs"/>
                        </a:rPr>
                        <a:t>about 8</a:t>
                      </a:r>
                      <a:r>
                        <a:rPr lang="ar-EG" sz="1200" b="0" kern="1200" dirty="0">
                          <a:solidFill>
                            <a:schemeClr val="tx2"/>
                          </a:solidFill>
                          <a:latin typeface="Univers Condensed" panose="020B0506020202050204" pitchFamily="34" charset="0"/>
                          <a:ea typeface="+mn-ea"/>
                          <a:cs typeface="+mn-cs"/>
                        </a:rPr>
                        <a:t>0</a:t>
                      </a:r>
                      <a:r>
                        <a:rPr lang="en-US" sz="1200" b="0" kern="1200" dirty="0">
                          <a:solidFill>
                            <a:schemeClr val="tx2"/>
                          </a:solidFill>
                          <a:latin typeface="Univers Condensed" panose="020B0506020202050204" pitchFamily="34" charset="0"/>
                          <a:ea typeface="+mn-ea"/>
                          <a:cs typeface="+mn-cs"/>
                        </a:rPr>
                        <a:t> </a:t>
                      </a:r>
                      <a:r>
                        <a:rPr lang="ar-EG" sz="1200" b="0" kern="1200" dirty="0">
                          <a:solidFill>
                            <a:schemeClr val="tx2"/>
                          </a:solidFill>
                          <a:latin typeface="Univers Condensed" panose="020B0506020202050204" pitchFamily="34" charset="0"/>
                          <a:ea typeface="+mn-ea"/>
                          <a:cs typeface="+mn-cs"/>
                        </a:rPr>
                        <a:t> </a:t>
                      </a:r>
                      <a:r>
                        <a:rPr lang="en-US" sz="1200" b="0" kern="1200" dirty="0">
                          <a:solidFill>
                            <a:schemeClr val="tx2"/>
                          </a:solidFill>
                          <a:latin typeface="Univers Condensed" panose="020B0506020202050204" pitchFamily="34" charset="0"/>
                          <a:ea typeface="+mn-ea"/>
                          <a:cs typeface="+mn-cs"/>
                        </a:rPr>
                        <a:t>Ton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sp>
        <p:nvSpPr>
          <p:cNvPr id="15" name="Rectangle 14">
            <a:extLst>
              <a:ext uri="{FF2B5EF4-FFF2-40B4-BE49-F238E27FC236}">
                <a16:creationId xmlns="" xmlns:a16="http://schemas.microsoft.com/office/drawing/2014/main" id="{51A7330C-1B75-945B-CAF3-EBEAFB6E8D1F}"/>
              </a:ext>
            </a:extLst>
          </p:cNvPr>
          <p:cNvSpPr/>
          <p:nvPr/>
        </p:nvSpPr>
        <p:spPr>
          <a:xfrm>
            <a:off x="351038" y="2835089"/>
            <a:ext cx="1940124" cy="1353804"/>
          </a:xfrm>
          <a:prstGeom prst="rect">
            <a:avLst/>
          </a:prstGeom>
          <a:blipFill dpi="0" rotWithShape="1">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2394732E-503D-2DDB-3074-8478B0830411}"/>
              </a:ext>
            </a:extLst>
          </p:cNvPr>
          <p:cNvSpPr/>
          <p:nvPr/>
        </p:nvSpPr>
        <p:spPr>
          <a:xfrm>
            <a:off x="2746982" y="3721940"/>
            <a:ext cx="2001839" cy="1265137"/>
          </a:xfrm>
          <a:prstGeom prst="rect">
            <a:avLst/>
          </a:prstGeom>
          <a:blipFill dpi="0" rotWithShape="1">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 xmlns:a16="http://schemas.microsoft.com/office/drawing/2014/main" id="{4972369B-0A07-1650-EBC7-E3838659E434}"/>
              </a:ext>
            </a:extLst>
          </p:cNvPr>
          <p:cNvSpPr/>
          <p:nvPr/>
        </p:nvSpPr>
        <p:spPr>
          <a:xfrm>
            <a:off x="5079017" y="2897262"/>
            <a:ext cx="2075360" cy="1309938"/>
          </a:xfrm>
          <a:prstGeom prst="rect">
            <a:avLst/>
          </a:prstGeom>
          <a:blipFill dpi="0" rotWithShape="1">
            <a:blip r:embed="rId9" cstate="print">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B891752C-CB37-0254-FE00-46A9068E9B66}"/>
              </a:ext>
            </a:extLst>
          </p:cNvPr>
          <p:cNvSpPr/>
          <p:nvPr/>
        </p:nvSpPr>
        <p:spPr>
          <a:xfrm flipH="1">
            <a:off x="7578701" y="3740085"/>
            <a:ext cx="1921227" cy="1248122"/>
          </a:xfrm>
          <a:prstGeom prst="rect">
            <a:avLst/>
          </a:prstGeom>
          <a:blipFill dpi="0" rotWithShape="1">
            <a:blip r:embed="rId11" cstate="print">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هيئة الاعتماد والرقابة»: جودة وسلامة الرعاية الصحية لم تعد خيارا للنظم  الصحية العربية - بوابة الأهرام">
            <a:extLst>
              <a:ext uri="{FF2B5EF4-FFF2-40B4-BE49-F238E27FC236}">
                <a16:creationId xmlns="" xmlns:a16="http://schemas.microsoft.com/office/drawing/2014/main" id="{7C0CCB79-6337-2B98-6B12-8BA537DEC8B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963952" y="2897262"/>
            <a:ext cx="1961992" cy="12537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2015B091-FE84-754F-9F66-1818DD3AB8E8}"/>
              </a:ext>
            </a:extLst>
          </p:cNvPr>
          <p:cNvSpPr txBox="1"/>
          <p:nvPr/>
        </p:nvSpPr>
        <p:spPr>
          <a:xfrm>
            <a:off x="689307" y="6477482"/>
            <a:ext cx="1774793" cy="369332"/>
          </a:xfrm>
          <a:prstGeom prst="rect">
            <a:avLst/>
          </a:prstGeom>
          <a:noFill/>
        </p:spPr>
        <p:txBody>
          <a:bodyPr wrap="square" rtlCol="0">
            <a:spAutoFit/>
          </a:bodyPr>
          <a:lstStyle/>
          <a:p>
            <a:r>
              <a:rPr lang="en-US" b="1" dirty="0">
                <a:latin typeface="Univers Condensed" panose="020B0506020202050204" pitchFamily="34" charset="0"/>
              </a:rPr>
              <a:t>Building Project </a:t>
            </a:r>
          </a:p>
        </p:txBody>
      </p:sp>
      <p:cxnSp>
        <p:nvCxnSpPr>
          <p:cNvPr id="22" name="Straight Connector 21">
            <a:extLst>
              <a:ext uri="{FF2B5EF4-FFF2-40B4-BE49-F238E27FC236}">
                <a16:creationId xmlns="" xmlns:a16="http://schemas.microsoft.com/office/drawing/2014/main" id="{1D26B086-71B5-7054-5242-6B42228F8722}"/>
              </a:ext>
            </a:extLst>
          </p:cNvPr>
          <p:cNvCxnSpPr>
            <a:cxnSpLocks/>
          </p:cNvCxnSpPr>
          <p:nvPr/>
        </p:nvCxnSpPr>
        <p:spPr>
          <a:xfrm>
            <a:off x="0" y="6662148"/>
            <a:ext cx="61656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6E0F7A9D-B3A3-5B48-8354-4F8A3517DA2E}"/>
              </a:ext>
            </a:extLst>
          </p:cNvPr>
          <p:cNvCxnSpPr/>
          <p:nvPr/>
        </p:nvCxnSpPr>
        <p:spPr>
          <a:xfrm>
            <a:off x="2449286" y="6662151"/>
            <a:ext cx="978408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 xmlns:a16="http://schemas.microsoft.com/office/drawing/2014/main" id="{837E5378-4331-A8BC-C99D-9E6C4E86A8B7}"/>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549" y="109155"/>
            <a:ext cx="2307195" cy="745666"/>
          </a:xfrm>
          <a:prstGeom prst="rect">
            <a:avLst/>
          </a:prstGeom>
        </p:spPr>
      </p:pic>
      <p:sp>
        <p:nvSpPr>
          <p:cNvPr id="25" name="Rectangle 24">
            <a:extLst>
              <a:ext uri="{FF2B5EF4-FFF2-40B4-BE49-F238E27FC236}">
                <a16:creationId xmlns="" xmlns:a16="http://schemas.microsoft.com/office/drawing/2014/main" id="{DABABAD0-8EBB-63B3-67F9-23674E7DC043}"/>
              </a:ext>
            </a:extLst>
          </p:cNvPr>
          <p:cNvSpPr/>
          <p:nvPr/>
        </p:nvSpPr>
        <p:spPr>
          <a:xfrm>
            <a:off x="0" y="109155"/>
            <a:ext cx="289342" cy="745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042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CC6DDD6-B409-868E-EAEE-8CAE34BF7A86}"/>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V="1">
            <a:off x="0" y="1051832"/>
            <a:ext cx="12192000" cy="2377167"/>
          </a:xfrm>
          <a:prstGeom prst="rect">
            <a:avLst/>
          </a:prstGeom>
        </p:spPr>
      </p:pic>
      <p:sp>
        <p:nvSpPr>
          <p:cNvPr id="6" name="TextBox 5">
            <a:extLst>
              <a:ext uri="{FF2B5EF4-FFF2-40B4-BE49-F238E27FC236}">
                <a16:creationId xmlns="" xmlns:a16="http://schemas.microsoft.com/office/drawing/2014/main" id="{DB27CD25-59E2-FA3C-92D9-D89DBFFEBC65}"/>
              </a:ext>
            </a:extLst>
          </p:cNvPr>
          <p:cNvSpPr txBox="1"/>
          <p:nvPr/>
        </p:nvSpPr>
        <p:spPr>
          <a:xfrm>
            <a:off x="117680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13" name="Group 12">
            <a:extLst>
              <a:ext uri="{FF2B5EF4-FFF2-40B4-BE49-F238E27FC236}">
                <a16:creationId xmlns="" xmlns:a16="http://schemas.microsoft.com/office/drawing/2014/main" id="{04C46309-4B1D-16B4-24EF-910D51619A13}"/>
              </a:ext>
            </a:extLst>
          </p:cNvPr>
          <p:cNvGrpSpPr/>
          <p:nvPr/>
        </p:nvGrpSpPr>
        <p:grpSpPr>
          <a:xfrm flipH="1">
            <a:off x="211804" y="109155"/>
            <a:ext cx="889724" cy="808903"/>
            <a:chOff x="-883145" y="947956"/>
            <a:chExt cx="909840" cy="788656"/>
          </a:xfrm>
        </p:grpSpPr>
        <p:pic>
          <p:nvPicPr>
            <p:cNvPr id="14" name="Picture 13">
              <a:extLst>
                <a:ext uri="{FF2B5EF4-FFF2-40B4-BE49-F238E27FC236}">
                  <a16:creationId xmlns="" xmlns:a16="http://schemas.microsoft.com/office/drawing/2014/main" id="{D66681DA-6268-C7CF-4E5E-4799E39ACE02}"/>
                </a:ext>
              </a:extLst>
            </p:cNvPr>
            <p:cNvPicPr>
              <a:picLocks noChangeAspect="1"/>
            </p:cNvPicPr>
            <p:nvPr/>
          </p:nvPicPr>
          <p:blipFill>
            <a:blip r:embed="rId4"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5" name="TextBox 14">
              <a:extLst>
                <a:ext uri="{FF2B5EF4-FFF2-40B4-BE49-F238E27FC236}">
                  <a16:creationId xmlns="" xmlns:a16="http://schemas.microsoft.com/office/drawing/2014/main" id="{2BCAE0D0-9B6F-84FA-B3B4-D66362099876}"/>
                </a:ext>
              </a:extLst>
            </p:cNvPr>
            <p:cNvSpPr txBox="1"/>
            <p:nvPr/>
          </p:nvSpPr>
          <p:spPr>
            <a:xfrm>
              <a:off x="-602968" y="1034209"/>
              <a:ext cx="349487" cy="270066"/>
            </a:xfrm>
            <a:prstGeom prst="rect">
              <a:avLst/>
            </a:prstGeom>
            <a:noFill/>
          </p:spPr>
          <p:txBody>
            <a:bodyPr wrap="none" rtlCol="0">
              <a:spAutoFit/>
            </a:bodyPr>
            <a:lstStyle/>
            <a:p>
              <a:r>
                <a:rPr lang="ar-EG" sz="1200" b="1" kern="1500" dirty="0">
                  <a:latin typeface="Univers Condensed" panose="020B0506020202050204" pitchFamily="34" charset="0"/>
                  <a:ea typeface="+mj-ea"/>
                  <a:cs typeface="Calibri" panose="020F0502020204030204" pitchFamily="34" charset="0"/>
                </a:rPr>
                <a:t>16</a:t>
              </a:r>
              <a:endParaRPr lang="en-US" sz="1200" b="1" kern="1500" dirty="0">
                <a:latin typeface="Univers Condensed" panose="020B0506020202050204" pitchFamily="34" charset="0"/>
                <a:ea typeface="+mj-ea"/>
                <a:cs typeface="Calibri" panose="020F0502020204030204" pitchFamily="34" charset="0"/>
              </a:endParaRPr>
            </a:p>
          </p:txBody>
        </p:sp>
      </p:grpSp>
      <p:cxnSp>
        <p:nvCxnSpPr>
          <p:cNvPr id="16" name="Straight Connector 15">
            <a:extLst>
              <a:ext uri="{FF2B5EF4-FFF2-40B4-BE49-F238E27FC236}">
                <a16:creationId xmlns="" xmlns:a16="http://schemas.microsoft.com/office/drawing/2014/main" id="{D4640521-A342-A7A2-30C0-E85364C73D8A}"/>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 xmlns:a16="http://schemas.microsoft.com/office/drawing/2014/main" id="{57E9D552-578A-9BFD-E13E-541201B0CA4F}"/>
              </a:ext>
            </a:extLst>
          </p:cNvPr>
          <p:cNvSpPr txBox="1"/>
          <p:nvPr/>
        </p:nvSpPr>
        <p:spPr>
          <a:xfrm>
            <a:off x="656665" y="6433943"/>
            <a:ext cx="1368393" cy="369332"/>
          </a:xfrm>
          <a:prstGeom prst="rect">
            <a:avLst/>
          </a:prstGeom>
          <a:noFill/>
        </p:spPr>
        <p:txBody>
          <a:bodyPr wrap="square" rtlCol="0">
            <a:spAutoFit/>
          </a:bodyPr>
          <a:lstStyle/>
          <a:p>
            <a:r>
              <a:rPr lang="en-US" b="1" dirty="0">
                <a:latin typeface="Univers Condensed" panose="020B0506020202050204" pitchFamily="34" charset="0"/>
              </a:rPr>
              <a:t>Boat Project </a:t>
            </a:r>
          </a:p>
        </p:txBody>
      </p:sp>
      <p:graphicFrame>
        <p:nvGraphicFramePr>
          <p:cNvPr id="4" name="Table 8">
            <a:extLst>
              <a:ext uri="{FF2B5EF4-FFF2-40B4-BE49-F238E27FC236}">
                <a16:creationId xmlns="" xmlns:a16="http://schemas.microsoft.com/office/drawing/2014/main" id="{B2EC1A62-77A2-EA37-E6AD-38CCC5C6B1BA}"/>
              </a:ext>
            </a:extLst>
          </p:cNvPr>
          <p:cNvGraphicFramePr>
            <a:graphicFrameLocks noGrp="1"/>
          </p:cNvGraphicFramePr>
          <p:nvPr>
            <p:extLst>
              <p:ext uri="{D42A27DB-BD31-4B8C-83A1-F6EECF244321}">
                <p14:modId xmlns:p14="http://schemas.microsoft.com/office/powerpoint/2010/main" val="2362747949"/>
              </p:ext>
            </p:extLst>
          </p:nvPr>
        </p:nvGraphicFramePr>
        <p:xfrm>
          <a:off x="178100" y="1403885"/>
          <a:ext cx="2286000" cy="393700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algn="ctr"/>
                      <a:r>
                        <a:rPr lang="en-US" sz="1800" b="1" kern="1200" dirty="0">
                          <a:solidFill>
                            <a:schemeClr val="bg1"/>
                          </a:solidFill>
                          <a:latin typeface="Univers Condensed" panose="020B0506020202050204" pitchFamily="34" charset="0"/>
                          <a:ea typeface="+mn-ea"/>
                          <a:cs typeface="+mn-cs"/>
                        </a:rPr>
                        <a:t>Nour El Din Boat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37526143"/>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Luxor city</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Nour El Din </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algn="l"/>
                      <a:r>
                        <a:rPr lang="en-US" sz="1200" b="0" kern="1200" dirty="0">
                          <a:solidFill>
                            <a:schemeClr val="tx2"/>
                          </a:solidFill>
                          <a:latin typeface="Univers Condensed" panose="020B0506020202050204" pitchFamily="34" charset="0"/>
                          <a:ea typeface="+mn-ea"/>
                          <a:cs typeface="+mn-cs"/>
                        </a:rPr>
                        <a:t>Supplying &amp; Installing all duct </a:t>
                      </a:r>
                    </a:p>
                    <a:p>
                      <a:pPr algn="l"/>
                      <a:r>
                        <a:rPr lang="en-US" sz="1200" b="0" kern="1200" dirty="0">
                          <a:solidFill>
                            <a:schemeClr val="tx2"/>
                          </a:solidFill>
                          <a:latin typeface="Univers Condensed" panose="020B0506020202050204" pitchFamily="34" charset="0"/>
                          <a:ea typeface="+mn-ea"/>
                          <a:cs typeface="+mn-cs"/>
                        </a:rPr>
                        <a:t>sheet works for</a:t>
                      </a:r>
                    </a:p>
                    <a:p>
                      <a:pPr algn="l"/>
                      <a:r>
                        <a:rPr lang="en-US" sz="1200" b="0" kern="1200" dirty="0">
                          <a:solidFill>
                            <a:schemeClr val="tx2"/>
                          </a:solidFill>
                          <a:latin typeface="Univers Condensed" panose="020B0506020202050204" pitchFamily="34" charset="0"/>
                          <a:ea typeface="+mn-ea"/>
                          <a:cs typeface="+mn-cs"/>
                        </a:rPr>
                        <a:t> air condition and ventilation</a:t>
                      </a:r>
                    </a:p>
                    <a:p>
                      <a:pPr algn="l"/>
                      <a:r>
                        <a:rPr lang="en-US" sz="1200" b="0" kern="1200" dirty="0">
                          <a:solidFill>
                            <a:schemeClr val="tx2"/>
                          </a:solidFill>
                          <a:latin typeface="Univers Condensed" panose="020B0506020202050204" pitchFamily="34" charset="0"/>
                          <a:ea typeface="+mn-ea"/>
                          <a:cs typeface="+mn-cs"/>
                        </a:rPr>
                        <a:t> works. </a:t>
                      </a:r>
                      <a:endParaRPr lang="ar-EG" sz="1200" b="0" kern="1200" dirty="0">
                        <a:solidFill>
                          <a:schemeClr val="tx2"/>
                        </a:solidFill>
                        <a:latin typeface="Univers Condensed" panose="020B0506020202050204" pitchFamily="34" charset="0"/>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7" name="Table 8">
            <a:extLst>
              <a:ext uri="{FF2B5EF4-FFF2-40B4-BE49-F238E27FC236}">
                <a16:creationId xmlns="" xmlns:a16="http://schemas.microsoft.com/office/drawing/2014/main" id="{E0BB4232-C982-CF15-1AF9-B1489E5E482F}"/>
              </a:ext>
            </a:extLst>
          </p:cNvPr>
          <p:cNvGraphicFramePr>
            <a:graphicFrameLocks noGrp="1"/>
          </p:cNvGraphicFramePr>
          <p:nvPr>
            <p:extLst>
              <p:ext uri="{D42A27DB-BD31-4B8C-83A1-F6EECF244321}">
                <p14:modId xmlns:p14="http://schemas.microsoft.com/office/powerpoint/2010/main" val="2664927111"/>
              </p:ext>
            </p:extLst>
          </p:nvPr>
        </p:nvGraphicFramePr>
        <p:xfrm>
          <a:off x="2607783" y="2234349"/>
          <a:ext cx="2286000" cy="402336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r>
                        <a:rPr lang="en-US" sz="1800" b="1" kern="1200" dirty="0">
                          <a:solidFill>
                            <a:schemeClr val="bg1"/>
                          </a:solidFill>
                          <a:latin typeface="Univers Condensed" panose="020B0506020202050204" pitchFamily="34" charset="0"/>
                          <a:ea typeface="+mn-ea"/>
                          <a:cs typeface="+mn-cs"/>
                        </a:rPr>
                        <a:t>Khayyam Restaurant </a:t>
                      </a:r>
                    </a:p>
                  </a:txBody>
                  <a:tcPr>
                    <a:lnB w="38100" cmpd="sng">
                      <a:noFill/>
                    </a:lnB>
                    <a:solidFill>
                      <a:schemeClr val="bg1">
                        <a:lumMod val="50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16472453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El </a:t>
                      </a:r>
                      <a:r>
                        <a:rPr lang="en-US" sz="1200" kern="1200" dirty="0" err="1">
                          <a:solidFill>
                            <a:schemeClr val="dk1"/>
                          </a:solidFill>
                          <a:latin typeface="Univers Condensed" panose="020B0506020202050204" pitchFamily="34" charset="0"/>
                          <a:ea typeface="+mn-ea"/>
                          <a:cs typeface="+mn-cs"/>
                        </a:rPr>
                        <a:t>Zamalik</a:t>
                      </a:r>
                      <a:r>
                        <a:rPr lang="en-US" sz="1200" kern="1200" dirty="0">
                          <a:solidFill>
                            <a:schemeClr val="dk1"/>
                          </a:solidFill>
                          <a:latin typeface="Univers Condensed" panose="020B0506020202050204" pitchFamily="34" charset="0"/>
                          <a:ea typeface="+mn-ea"/>
                          <a:cs typeface="+mn-cs"/>
                        </a:rPr>
                        <a:t> - Egypt</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le pacha 1901</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Univers Condensed" panose="020B0506020202050204" pitchFamily="34" charset="0"/>
                          <a:ea typeface="+mn-ea"/>
                          <a:cs typeface="+mn-cs"/>
                        </a:rPr>
                        <a:t>Supplying and installing the ventilation line for Some restaurant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Univers Condensed" panose="020B0506020202050204" pitchFamily="34" charset="0"/>
                          <a:ea typeface="+mn-ea"/>
                          <a:cs typeface="+mn-cs"/>
                        </a:rPr>
                        <a:t>FAN COIL UNIT </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8" name="Table 7">
            <a:extLst>
              <a:ext uri="{FF2B5EF4-FFF2-40B4-BE49-F238E27FC236}">
                <a16:creationId xmlns="" xmlns:a16="http://schemas.microsoft.com/office/drawing/2014/main" id="{885F351A-911F-7C54-998B-F5A30FEDF237}"/>
              </a:ext>
            </a:extLst>
          </p:cNvPr>
          <p:cNvGraphicFramePr>
            <a:graphicFrameLocks noGrp="1"/>
          </p:cNvGraphicFramePr>
          <p:nvPr>
            <p:extLst>
              <p:ext uri="{D42A27DB-BD31-4B8C-83A1-F6EECF244321}">
                <p14:modId xmlns:p14="http://schemas.microsoft.com/office/powerpoint/2010/main" val="944002073"/>
              </p:ext>
            </p:extLst>
          </p:nvPr>
        </p:nvGraphicFramePr>
        <p:xfrm>
          <a:off x="4990681" y="1403885"/>
          <a:ext cx="2286000" cy="430276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indent="0" rtl="0" eaLnBrk="1" fontAlgn="auto" latinLnBrk="0" hangingPunct="1">
                        <a:spcBef>
                          <a:spcPts val="0"/>
                        </a:spcBef>
                        <a:spcAft>
                          <a:spcPts val="0"/>
                        </a:spcAft>
                      </a:pPr>
                      <a:r>
                        <a:rPr lang="en-US" sz="1800" b="1" kern="1200" dirty="0">
                          <a:solidFill>
                            <a:schemeClr val="bg1"/>
                          </a:solidFill>
                          <a:latin typeface="Univers Condensed" panose="020B0506020202050204" pitchFamily="34" charset="0"/>
                          <a:ea typeface="+mn-ea"/>
                          <a:cs typeface="+mn-cs"/>
                        </a:rPr>
                        <a:t>Horizon Egypt </a:t>
                      </a:r>
                      <a:endParaRPr lang="ar-EG" sz="1800" b="1" kern="1200" dirty="0">
                        <a:solidFill>
                          <a:schemeClr val="bg1"/>
                        </a:solidFill>
                        <a:latin typeface="Univers Condensed" panose="020B0506020202050204" pitchFamily="34" charset="0"/>
                        <a:ea typeface="+mn-ea"/>
                        <a:cs typeface="+mn-cs"/>
                      </a:endParaRPr>
                    </a:p>
                  </a:txBody>
                  <a:tcPr>
                    <a:lnB w="38100" cmpd="sng">
                      <a:noFill/>
                    </a:lnB>
                    <a:solidFill>
                      <a:schemeClr val="bg1">
                        <a:lumMod val="50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66559437"/>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Luxor city</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a:t>
                      </a:r>
                      <a:r>
                        <a:rPr lang="en-US" sz="1200" b="0" kern="1200" dirty="0">
                          <a:solidFill>
                            <a:schemeClr val="tx1"/>
                          </a:solidFill>
                          <a:latin typeface="Univers Condensed" panose="020B0506020202050204" pitchFamily="34" charset="0"/>
                          <a:ea typeface="+mn-ea"/>
                          <a:cs typeface="+mn-cs"/>
                        </a:rPr>
                        <a:t>Nour El Din </a:t>
                      </a:r>
                      <a:endParaRPr lang="en-US" sz="1200" b="0" kern="1200" dirty="0">
                        <a:solidFill>
                          <a:schemeClr val="dk1"/>
                        </a:solidFill>
                        <a:latin typeface="Univers Condensed" panose="020B0506020202050204" pitchFamily="34" charset="0"/>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Preparing &amp; equipping all air conditioning works for residential apartments .</a:t>
                      </a:r>
                      <a:br>
                        <a:rPr lang="en-US" sz="1200" kern="1200" dirty="0">
                          <a:solidFill>
                            <a:schemeClr val="dk1"/>
                          </a:solidFill>
                          <a:latin typeface="Univers Condensed" panose="020B0506020202050204" pitchFamily="34" charset="0"/>
                          <a:ea typeface="+mn-ea"/>
                          <a:cs typeface="+mn-cs"/>
                        </a:rPr>
                      </a:br>
                      <a:r>
                        <a:rPr lang="en-US" sz="1200" kern="1200" dirty="0">
                          <a:solidFill>
                            <a:schemeClr val="dk1"/>
                          </a:solidFill>
                          <a:latin typeface="Univers Condensed" panose="020B0506020202050204" pitchFamily="34" charset="0"/>
                          <a:ea typeface="+mn-ea"/>
                          <a:cs typeface="+mn-cs"/>
                        </a:rPr>
                        <a:t>Preparing &amp; equipping all sanitary works as well as extending water &amp; drainage pipes</a:t>
                      </a:r>
                      <a:r>
                        <a:rPr lang="ar-EG" sz="1200" kern="1200" dirty="0">
                          <a:solidFill>
                            <a:schemeClr val="dk1"/>
                          </a:solidFill>
                          <a:latin typeface="Univers Condensed" panose="020B0506020202050204" pitchFamily="34" charset="0"/>
                          <a:ea typeface="+mn-ea"/>
                          <a:cs typeface="+mn-cs"/>
                        </a:rPr>
                        <a:t>.</a:t>
                      </a:r>
                      <a:endParaRPr lang="en-US" sz="1200" kern="1200" dirty="0">
                        <a:solidFill>
                          <a:schemeClr val="dk1"/>
                        </a:solidFill>
                        <a:latin typeface="Univers Condensed" panose="020B0506020202050204" pitchFamily="34" charset="0"/>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9" name="Table 8">
            <a:extLst>
              <a:ext uri="{FF2B5EF4-FFF2-40B4-BE49-F238E27FC236}">
                <a16:creationId xmlns="" xmlns:a16="http://schemas.microsoft.com/office/drawing/2014/main" id="{A0B90120-6C5E-2125-6828-D8E6ACFBEC2F}"/>
              </a:ext>
            </a:extLst>
          </p:cNvPr>
          <p:cNvGraphicFramePr>
            <a:graphicFrameLocks noGrp="1"/>
          </p:cNvGraphicFramePr>
          <p:nvPr>
            <p:extLst>
              <p:ext uri="{D42A27DB-BD31-4B8C-83A1-F6EECF244321}">
                <p14:modId xmlns:p14="http://schemas.microsoft.com/office/powerpoint/2010/main" val="1348333418"/>
              </p:ext>
            </p:extLst>
          </p:nvPr>
        </p:nvGraphicFramePr>
        <p:xfrm>
          <a:off x="7408685" y="2234349"/>
          <a:ext cx="2286000" cy="411480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r>
                        <a:rPr lang="en-US" sz="1800" b="1" kern="1200" dirty="0" smtClean="0">
                          <a:solidFill>
                            <a:schemeClr val="bg1"/>
                          </a:solidFill>
                          <a:latin typeface="Univers Condensed" panose="020B0506020202050204" pitchFamily="34" charset="0"/>
                          <a:ea typeface="+mn-ea"/>
                          <a:cs typeface="+mn-cs"/>
                        </a:rPr>
                        <a:t>Le </a:t>
                      </a:r>
                      <a:r>
                        <a:rPr lang="en-US" sz="1800" b="1" kern="1200" dirty="0" err="1" smtClean="0">
                          <a:solidFill>
                            <a:schemeClr val="bg1"/>
                          </a:solidFill>
                          <a:latin typeface="Univers Condensed" panose="020B0506020202050204" pitchFamily="34" charset="0"/>
                          <a:ea typeface="+mn-ea"/>
                          <a:cs typeface="+mn-cs"/>
                        </a:rPr>
                        <a:t>pacha</a:t>
                      </a:r>
                      <a:r>
                        <a:rPr lang="en-US" sz="1800" b="1" kern="1200" dirty="0" smtClean="0">
                          <a:solidFill>
                            <a:schemeClr val="bg1"/>
                          </a:solidFill>
                          <a:latin typeface="Univers Condensed" panose="020B0506020202050204" pitchFamily="34" charset="0"/>
                          <a:ea typeface="+mn-ea"/>
                          <a:cs typeface="+mn-cs"/>
                        </a:rPr>
                        <a:t> 1901 Restaurant</a:t>
                      </a:r>
                      <a:endParaRPr lang="en-US" sz="1800" b="1" kern="1200" dirty="0">
                        <a:solidFill>
                          <a:schemeClr val="bg1"/>
                        </a:solidFill>
                        <a:latin typeface="Univers Condensed" panose="020B0506020202050204" pitchFamily="34" charset="0"/>
                        <a:ea typeface="+mn-ea"/>
                        <a:cs typeface="+mn-cs"/>
                      </a:endParaRPr>
                    </a:p>
                  </a:txBody>
                  <a:tcPr>
                    <a:lnB w="38100" cmpd="sng">
                      <a:noFill/>
                    </a:lnB>
                    <a:solidFill>
                      <a:schemeClr val="bg1">
                        <a:lumMod val="50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666771495"/>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El </a:t>
                      </a:r>
                      <a:r>
                        <a:rPr lang="en-US" sz="1200" kern="1200" dirty="0" err="1">
                          <a:solidFill>
                            <a:schemeClr val="dk1"/>
                          </a:solidFill>
                          <a:latin typeface="Univers Condensed" panose="020B0506020202050204" pitchFamily="34" charset="0"/>
                          <a:ea typeface="+mn-ea"/>
                          <a:cs typeface="+mn-cs"/>
                        </a:rPr>
                        <a:t>Zamalik</a:t>
                      </a:r>
                      <a:r>
                        <a:rPr lang="en-US" sz="1200" kern="1200" dirty="0">
                          <a:solidFill>
                            <a:schemeClr val="dk1"/>
                          </a:solidFill>
                          <a:latin typeface="Univers Condensed" panose="020B0506020202050204" pitchFamily="34" charset="0"/>
                          <a:ea typeface="+mn-ea"/>
                          <a:cs typeface="+mn-cs"/>
                        </a:rPr>
                        <a:t> - Egypt</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le pacha 1901</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Univers Condensed" panose="020B0506020202050204" pitchFamily="34" charset="0"/>
                          <a:ea typeface="+mn-ea"/>
                          <a:cs typeface="+mn-cs"/>
                        </a:rPr>
                        <a:t>Supplying and installing the ventilation line for Some restaurant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Univers Condensed" panose="020B0506020202050204" pitchFamily="34" charset="0"/>
                          <a:ea typeface="+mn-ea"/>
                          <a:cs typeface="+mn-cs"/>
                        </a:rPr>
                        <a:t>FAN COIL UNIT </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10" name="Table 8">
            <a:extLst>
              <a:ext uri="{FF2B5EF4-FFF2-40B4-BE49-F238E27FC236}">
                <a16:creationId xmlns="" xmlns:a16="http://schemas.microsoft.com/office/drawing/2014/main" id="{5A01F3A6-8859-61D1-BF3B-8E5F752F8256}"/>
              </a:ext>
            </a:extLst>
          </p:cNvPr>
          <p:cNvGraphicFramePr>
            <a:graphicFrameLocks noGrp="1"/>
          </p:cNvGraphicFramePr>
          <p:nvPr>
            <p:extLst>
              <p:ext uri="{D42A27DB-BD31-4B8C-83A1-F6EECF244321}">
                <p14:modId xmlns:p14="http://schemas.microsoft.com/office/powerpoint/2010/main" val="4212919085"/>
              </p:ext>
            </p:extLst>
          </p:nvPr>
        </p:nvGraphicFramePr>
        <p:xfrm>
          <a:off x="9801948" y="1408965"/>
          <a:ext cx="2286000" cy="411988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indent="0" rtl="0" eaLnBrk="1" fontAlgn="auto" latinLnBrk="0" hangingPunct="1">
                        <a:spcBef>
                          <a:spcPts val="0"/>
                        </a:spcBef>
                        <a:spcAft>
                          <a:spcPts val="0"/>
                        </a:spcAft>
                      </a:pPr>
                      <a:r>
                        <a:rPr lang="en-US" sz="1800" b="1" kern="1200" dirty="0">
                          <a:solidFill>
                            <a:schemeClr val="bg1"/>
                          </a:solidFill>
                          <a:latin typeface="Univers Condensed" panose="020B0506020202050204" pitchFamily="34" charset="0"/>
                          <a:ea typeface="+mn-ea"/>
                          <a:cs typeface="+mn-cs"/>
                        </a:rPr>
                        <a:t>1 ok luxury club</a:t>
                      </a:r>
                    </a:p>
                  </a:txBody>
                  <a:tcPr>
                    <a:lnT w="12700" cmpd="sng">
                      <a:noFill/>
                    </a:lnT>
                    <a:lnB w="38100" cmpd="sng">
                      <a:noFill/>
                    </a:lnB>
                    <a:solidFill>
                      <a:schemeClr val="bg1">
                        <a:lumMod val="50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458656189"/>
                  </a:ext>
                </a:extLst>
              </a:tr>
              <a:tr h="182880">
                <a:tc>
                  <a:txBody>
                    <a:bodyPr/>
                    <a:lstStyle/>
                    <a:p>
                      <a:r>
                        <a:rPr lang="en-US" sz="1200" kern="1200" dirty="0">
                          <a:solidFill>
                            <a:schemeClr val="dk1"/>
                          </a:solidFill>
                          <a:latin typeface="Univers Condensed" panose="020B0506020202050204" pitchFamily="34" charset="0"/>
                          <a:ea typeface="+mn-ea"/>
                          <a:cs typeface="+mn-cs"/>
                        </a:rPr>
                        <a:t>Location : Mohaddessin - Egypt</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r>
                        <a:rPr lang="en-US" sz="1200" kern="1200" dirty="0">
                          <a:solidFill>
                            <a:schemeClr val="dk1"/>
                          </a:solidFill>
                          <a:latin typeface="Univers Condensed" panose="020B0506020202050204" pitchFamily="34" charset="0"/>
                          <a:ea typeface="+mn-ea"/>
                          <a:cs typeface="+mn-cs"/>
                        </a:rPr>
                        <a:t>Owner : 1 ok luxury club</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Univers Condensed" panose="020B0506020202050204" pitchFamily="34" charset="0"/>
                          <a:ea typeface="+mn-ea"/>
                          <a:cs typeface="+mn-cs"/>
                        </a:rPr>
                        <a:t>Supplying and installing the ventilation line for Some restaurant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Univers Condensed" panose="020B0506020202050204" pitchFamily="34" charset="0"/>
                          <a:ea typeface="+mn-ea"/>
                          <a:cs typeface="+mn-cs"/>
                        </a:rPr>
                        <a:t>FAN COIL UNIT </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pic>
        <p:nvPicPr>
          <p:cNvPr id="11" name="Picture 10">
            <a:extLst>
              <a:ext uri="{FF2B5EF4-FFF2-40B4-BE49-F238E27FC236}">
                <a16:creationId xmlns="" xmlns:a16="http://schemas.microsoft.com/office/drawing/2014/main" id="{E90491AE-0FAA-5050-E0C4-2F3C64AF12D0}"/>
              </a:ext>
            </a:extLst>
          </p:cNvPr>
          <p:cNvPicPr>
            <a:picLocks noChangeAspect="1"/>
          </p:cNvPicPr>
          <p:nvPr/>
        </p:nvPicPr>
        <p:blipFill>
          <a:blip r:embed="rId5"/>
          <a:stretch>
            <a:fillRect/>
          </a:stretch>
        </p:blipFill>
        <p:spPr>
          <a:xfrm>
            <a:off x="7598388" y="3663164"/>
            <a:ext cx="1841043" cy="1252462"/>
          </a:xfrm>
          <a:prstGeom prst="rect">
            <a:avLst/>
          </a:prstGeom>
        </p:spPr>
      </p:pic>
      <p:pic>
        <p:nvPicPr>
          <p:cNvPr id="12" name="Picture 4" descr="1 Ok Club - Bar in Cairo">
            <a:extLst>
              <a:ext uri="{FF2B5EF4-FFF2-40B4-BE49-F238E27FC236}">
                <a16:creationId xmlns="" xmlns:a16="http://schemas.microsoft.com/office/drawing/2014/main" id="{F558F1F4-F846-D451-35D0-D92BA1CCCB88}"/>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996700" y="2866063"/>
            <a:ext cx="1843170" cy="1324477"/>
          </a:xfrm>
          <a:prstGeom prst="rect">
            <a:avLst/>
          </a:prstGeom>
          <a:extLst>
            <a:ext uri="{909E8E84-426E-40DD-AFC4-6F175D3DCCD1}">
              <a14:hiddenFill xmlns:a14="http://schemas.microsoft.com/office/drawing/2010/main">
                <a:solidFill>
                  <a:srgbClr val="FFFFFF"/>
                </a:solidFill>
              </a14:hiddenFill>
            </a:ext>
          </a:extLst>
        </p:spPr>
      </p:pic>
      <p:pic>
        <p:nvPicPr>
          <p:cNvPr id="17" name="Picture 2" descr="Nour El Refai - Xodó Restaurant Client: Four Seasons... | Facebook">
            <a:extLst>
              <a:ext uri="{FF2B5EF4-FFF2-40B4-BE49-F238E27FC236}">
                <a16:creationId xmlns="" xmlns:a16="http://schemas.microsoft.com/office/drawing/2014/main" id="{91AC87F9-78CA-6259-3F17-8B17DC5FCD5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12465" y="2907234"/>
            <a:ext cx="2017270" cy="12249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مركب وباخرة الباشا وأهم المطاعم - سفر">
            <a:extLst>
              <a:ext uri="{FF2B5EF4-FFF2-40B4-BE49-F238E27FC236}">
                <a16:creationId xmlns="" xmlns:a16="http://schemas.microsoft.com/office/drawing/2014/main" id="{CBBD87D3-59D9-DD94-DC69-3D1DA75244A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720294" y="3752131"/>
            <a:ext cx="2032531" cy="11073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orizon Egypt Travel هورايزون أيجيبت ترافيل - ارخص رحلات نيلية 2021 - رحلات  نيلية متحركة 2021 - اسعار الرحلات النيلية 2021 عروض الرحلات النيلية  بالقاهرة 2021 - رحلات نيلية عشاء 2021 -">
            <a:extLst>
              <a:ext uri="{FF2B5EF4-FFF2-40B4-BE49-F238E27FC236}">
                <a16:creationId xmlns="" xmlns:a16="http://schemas.microsoft.com/office/drawing/2014/main" id="{E0593D4F-F1BA-53CC-A62D-4E7F9CB4FFDB}"/>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70630" y="2954805"/>
            <a:ext cx="2126101" cy="131653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 xmlns:a16="http://schemas.microsoft.com/office/drawing/2014/main" id="{6E4CD57A-777A-2936-D934-44D30A19D855}"/>
              </a:ext>
            </a:extLst>
          </p:cNvPr>
          <p:cNvCxnSpPr>
            <a:cxnSpLocks/>
          </p:cNvCxnSpPr>
          <p:nvPr/>
        </p:nvCxnSpPr>
        <p:spPr>
          <a:xfrm>
            <a:off x="0" y="6618609"/>
            <a:ext cx="61656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A8094E7-C8F9-3584-F4CF-381145F6974C}"/>
              </a:ext>
            </a:extLst>
          </p:cNvPr>
          <p:cNvCxnSpPr/>
          <p:nvPr/>
        </p:nvCxnSpPr>
        <p:spPr>
          <a:xfrm>
            <a:off x="2079169" y="6618612"/>
            <a:ext cx="1014984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 xmlns:a16="http://schemas.microsoft.com/office/drawing/2014/main" id="{A292ABA5-5535-35E5-B3DE-B024DE8AFEF2}"/>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1318" y="109155"/>
            <a:ext cx="2307195" cy="745666"/>
          </a:xfrm>
          <a:prstGeom prst="rect">
            <a:avLst/>
          </a:prstGeom>
        </p:spPr>
      </p:pic>
      <p:sp>
        <p:nvSpPr>
          <p:cNvPr id="25" name="Rectangle 24">
            <a:extLst>
              <a:ext uri="{FF2B5EF4-FFF2-40B4-BE49-F238E27FC236}">
                <a16:creationId xmlns="" xmlns:a16="http://schemas.microsoft.com/office/drawing/2014/main" id="{AE7EA4C2-71A6-3B9D-0BDF-894F551CAE1C}"/>
              </a:ext>
            </a:extLst>
          </p:cNvPr>
          <p:cNvSpPr/>
          <p:nvPr/>
        </p:nvSpPr>
        <p:spPr>
          <a:xfrm>
            <a:off x="11887185" y="109155"/>
            <a:ext cx="289342" cy="745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191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CEE220F-DA1C-067B-529B-0DF6CBACCA9D}"/>
              </a:ext>
            </a:extLst>
          </p:cNvPr>
          <p:cNvSpPr txBox="1"/>
          <p:nvPr/>
        </p:nvSpPr>
        <p:spPr>
          <a:xfrm>
            <a:off x="913208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9" name="Group 8">
            <a:extLst>
              <a:ext uri="{FF2B5EF4-FFF2-40B4-BE49-F238E27FC236}">
                <a16:creationId xmlns="" xmlns:a16="http://schemas.microsoft.com/office/drawing/2014/main" id="{FC820BE3-34C0-0FB0-8E89-487A7A8F3C32}"/>
              </a:ext>
            </a:extLst>
          </p:cNvPr>
          <p:cNvGrpSpPr/>
          <p:nvPr/>
        </p:nvGrpSpPr>
        <p:grpSpPr>
          <a:xfrm>
            <a:off x="1106268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2"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605522" y="1037331"/>
              <a:ext cx="362601" cy="270066"/>
            </a:xfrm>
            <a:prstGeom prst="rect">
              <a:avLst/>
            </a:prstGeom>
            <a:noFill/>
          </p:spPr>
          <p:txBody>
            <a:bodyPr wrap="none" rtlCol="0">
              <a:spAutoFit/>
            </a:bodyPr>
            <a:lstStyle/>
            <a:p>
              <a:r>
                <a:rPr lang="ar-EG" sz="1200" b="1" dirty="0">
                  <a:latin typeface="Univers Condensed" panose="020B0506020202050204" pitchFamily="34" charset="0"/>
                </a:rPr>
                <a:t>17</a:t>
              </a:r>
              <a:endParaRPr lang="en-US" sz="1200" b="1" dirty="0">
                <a:latin typeface="Univers Condensed" panose="020B0506020202050204" pitchFamily="34" charset="0"/>
              </a:endParaRP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 xmlns:a16="http://schemas.microsoft.com/office/drawing/2014/main" id="{DADF1FC6-F890-ED9E-9493-6788CBC0CF9A}"/>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flipV="1">
            <a:off x="0" y="1051832"/>
            <a:ext cx="12192000" cy="2377167"/>
          </a:xfrm>
          <a:prstGeom prst="rect">
            <a:avLst/>
          </a:prstGeom>
        </p:spPr>
      </p:pic>
      <p:sp>
        <p:nvSpPr>
          <p:cNvPr id="21" name="TextBox 20">
            <a:extLst>
              <a:ext uri="{FF2B5EF4-FFF2-40B4-BE49-F238E27FC236}">
                <a16:creationId xmlns="" xmlns:a16="http://schemas.microsoft.com/office/drawing/2014/main" id="{270AD585-EEB4-1C55-0B7C-CCDC6CBA6956}"/>
              </a:ext>
            </a:extLst>
          </p:cNvPr>
          <p:cNvSpPr txBox="1"/>
          <p:nvPr/>
        </p:nvSpPr>
        <p:spPr>
          <a:xfrm>
            <a:off x="749670" y="6433943"/>
            <a:ext cx="1566514" cy="369332"/>
          </a:xfrm>
          <a:prstGeom prst="rect">
            <a:avLst/>
          </a:prstGeom>
          <a:noFill/>
        </p:spPr>
        <p:txBody>
          <a:bodyPr wrap="square" rtlCol="0">
            <a:spAutoFit/>
          </a:bodyPr>
          <a:lstStyle/>
          <a:p>
            <a:r>
              <a:rPr lang="en-US" b="1" dirty="0">
                <a:latin typeface="Univers Condensed" panose="020B0506020202050204" pitchFamily="34" charset="0"/>
              </a:rPr>
              <a:t>Shops Project </a:t>
            </a:r>
          </a:p>
        </p:txBody>
      </p:sp>
      <p:graphicFrame>
        <p:nvGraphicFramePr>
          <p:cNvPr id="22" name="Table 8">
            <a:extLst>
              <a:ext uri="{FF2B5EF4-FFF2-40B4-BE49-F238E27FC236}">
                <a16:creationId xmlns="" xmlns:a16="http://schemas.microsoft.com/office/drawing/2014/main" id="{B7B48768-1A85-1FEE-F4CE-93218663DF91}"/>
              </a:ext>
            </a:extLst>
          </p:cNvPr>
          <p:cNvGraphicFramePr>
            <a:graphicFrameLocks noGrp="1"/>
          </p:cNvGraphicFramePr>
          <p:nvPr>
            <p:extLst>
              <p:ext uri="{D42A27DB-BD31-4B8C-83A1-F6EECF244321}">
                <p14:modId xmlns:p14="http://schemas.microsoft.com/office/powerpoint/2010/main" val="334959428"/>
              </p:ext>
            </p:extLst>
          </p:nvPr>
        </p:nvGraphicFramePr>
        <p:xfrm>
          <a:off x="178100" y="1391542"/>
          <a:ext cx="2286000" cy="448564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latinLnBrk="0" hangingPunct="1"/>
                      <a:r>
                        <a:rPr lang="en-US" sz="1800" b="1" kern="1200" dirty="0">
                          <a:solidFill>
                            <a:schemeClr val="tx1"/>
                          </a:solidFill>
                          <a:latin typeface="Univers Condensed" panose="020B0506020202050204" pitchFamily="34" charset="0"/>
                          <a:ea typeface="+mn-ea"/>
                          <a:cs typeface="+mn-cs"/>
                        </a:rPr>
                        <a:t>H &amp; Y  Mall </a:t>
                      </a:r>
                    </a:p>
                  </a:txBody>
                  <a:tcPr>
                    <a:lnL w="3175" cap="flat" cmpd="sng" algn="ctr">
                      <a:solidFill>
                        <a:srgbClr val="F6A604"/>
                      </a:solidFill>
                      <a:prstDash val="solid"/>
                      <a:round/>
                      <a:headEnd type="none" w="med" len="med"/>
                      <a:tailEnd type="none" w="med" len="med"/>
                    </a:lnL>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3175" cap="flat" cmpd="sng" algn="ctr">
                      <a:solidFill>
                        <a:srgbClr val="F6A60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37526143"/>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Location : </a:t>
                      </a: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Cairo -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Owner : Hussein &amp; Youssef  Mall </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Supplying &amp; Installing of central air conditioning in the mall with a capacity of 200 tons of cooling (Condensing Unit + Air Handling Unit + Ventilation System )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23" name="Table 8">
            <a:extLst>
              <a:ext uri="{FF2B5EF4-FFF2-40B4-BE49-F238E27FC236}">
                <a16:creationId xmlns="" xmlns:a16="http://schemas.microsoft.com/office/drawing/2014/main" id="{29A73981-EC4D-EB88-7ED3-4190DC812E4A}"/>
              </a:ext>
            </a:extLst>
          </p:cNvPr>
          <p:cNvGraphicFramePr>
            <a:graphicFrameLocks noGrp="1"/>
          </p:cNvGraphicFramePr>
          <p:nvPr>
            <p:extLst>
              <p:ext uri="{D42A27DB-BD31-4B8C-83A1-F6EECF244321}">
                <p14:modId xmlns:p14="http://schemas.microsoft.com/office/powerpoint/2010/main" val="3848117450"/>
              </p:ext>
            </p:extLst>
          </p:nvPr>
        </p:nvGraphicFramePr>
        <p:xfrm>
          <a:off x="2607783" y="2222006"/>
          <a:ext cx="2286000" cy="411988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fontAlgn="ctr" latinLnBrk="0" hangingPunct="1">
                        <a:spcBef>
                          <a:spcPts val="0"/>
                        </a:spcBef>
                        <a:spcAft>
                          <a:spcPts val="0"/>
                        </a:spcAft>
                      </a:pPr>
                      <a:r>
                        <a:rPr lang="en-US" sz="1800" b="1" kern="1200" dirty="0">
                          <a:solidFill>
                            <a:schemeClr val="tx1"/>
                          </a:solidFill>
                          <a:latin typeface="Univers Condensed" panose="020B0506020202050204" pitchFamily="34" charset="0"/>
                          <a:ea typeface="+mn-ea"/>
                          <a:cs typeface="+mn-cs"/>
                        </a:rPr>
                        <a:t>Ragab Son </a:t>
                      </a:r>
                    </a:p>
                  </a:txBody>
                  <a:tcPr>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16472453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Location : Fifth Settlement-Egypt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Owner : Ragab Son </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Consultant : </a:t>
                      </a: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Supplying &amp; Installing of central air conditioning in the mall with a capacity of 80 tons of cooling (Condensing Unit + Air Handling)</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24" name="Table 8">
            <a:extLst>
              <a:ext uri="{FF2B5EF4-FFF2-40B4-BE49-F238E27FC236}">
                <a16:creationId xmlns="" xmlns:a16="http://schemas.microsoft.com/office/drawing/2014/main" id="{EA0B1D76-F0C6-8E53-7E9E-F474F1378877}"/>
              </a:ext>
            </a:extLst>
          </p:cNvPr>
          <p:cNvGraphicFramePr>
            <a:graphicFrameLocks noGrp="1"/>
          </p:cNvGraphicFramePr>
          <p:nvPr>
            <p:extLst>
              <p:ext uri="{D42A27DB-BD31-4B8C-83A1-F6EECF244321}">
                <p14:modId xmlns:p14="http://schemas.microsoft.com/office/powerpoint/2010/main" val="1708976691"/>
              </p:ext>
            </p:extLst>
          </p:nvPr>
        </p:nvGraphicFramePr>
        <p:xfrm>
          <a:off x="4990681" y="1391542"/>
          <a:ext cx="2286000" cy="375412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Univers Condensed" panose="020B0506020202050204" pitchFamily="34" charset="0"/>
                          <a:ea typeface="+mn-ea"/>
                          <a:cs typeface="+mn-cs"/>
                        </a:rPr>
                        <a:t>Metro Market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66559437"/>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Cairo -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Metro Market</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endPar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endParaRPr>
                    </a:p>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algn="l"/>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Supplying &amp; Installing all MEP works. all works </a:t>
                      </a:r>
                    </a:p>
                    <a:p>
                      <a:pPr algn="l"/>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AC Unit + F.F+Electric+Plubing</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25" name="Table 8">
            <a:extLst>
              <a:ext uri="{FF2B5EF4-FFF2-40B4-BE49-F238E27FC236}">
                <a16:creationId xmlns="" xmlns:a16="http://schemas.microsoft.com/office/drawing/2014/main" id="{0522B82B-5CF0-9651-0D0D-03F6CA9CB924}"/>
              </a:ext>
            </a:extLst>
          </p:cNvPr>
          <p:cNvGraphicFramePr>
            <a:graphicFrameLocks noGrp="1"/>
          </p:cNvGraphicFramePr>
          <p:nvPr>
            <p:extLst>
              <p:ext uri="{D42A27DB-BD31-4B8C-83A1-F6EECF244321}">
                <p14:modId xmlns:p14="http://schemas.microsoft.com/office/powerpoint/2010/main" val="244918291"/>
              </p:ext>
            </p:extLst>
          </p:nvPr>
        </p:nvGraphicFramePr>
        <p:xfrm>
          <a:off x="9801948" y="1396622"/>
          <a:ext cx="2286000" cy="411988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marR="0" indent="0" algn="ctr" defTabSz="914400" rtl="0" eaLnBrk="1" fontAlgn="auto" latinLnBrk="0" hangingPunct="1">
                        <a:spcBef>
                          <a:spcPts val="0"/>
                        </a:spcBef>
                        <a:spcAft>
                          <a:spcPts val="0"/>
                        </a:spcAft>
                      </a:pPr>
                      <a:r>
                        <a:rPr lang="en-US" sz="1800" b="1" kern="1200" dirty="0">
                          <a:solidFill>
                            <a:schemeClr val="tx1"/>
                          </a:solidFill>
                          <a:latin typeface="Univers Condensed" panose="020B0506020202050204" pitchFamily="34" charset="0"/>
                          <a:ea typeface="+mn-ea"/>
                          <a:cs typeface="+mn-cs"/>
                        </a:rPr>
                        <a:t>Technology Mall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458656189"/>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Location : Alex Egypt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Owner : </a:t>
                      </a:r>
                      <a:r>
                        <a:rPr lang="en-US" sz="1200" b="0" kern="1200" dirty="0">
                          <a:solidFill>
                            <a:schemeClr val="tx1"/>
                          </a:solidFill>
                          <a:latin typeface="Univers Condensed" panose="020B0506020202050204" pitchFamily="34" charset="0"/>
                          <a:ea typeface="+mn-ea"/>
                          <a:cs typeface="+mn-cs"/>
                        </a:rPr>
                        <a:t>El Shrook Co</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Supplying &amp; Installing of central air conditioning in the mall with a capacity of 50 tons of cooling (AC Unit + Ventilation System )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pic>
        <p:nvPicPr>
          <p:cNvPr id="27" name="Picture 2" descr="Hussein Youssef Stores - Shopping Mall at Al Qahirah">
            <a:extLst>
              <a:ext uri="{FF2B5EF4-FFF2-40B4-BE49-F238E27FC236}">
                <a16:creationId xmlns="" xmlns:a16="http://schemas.microsoft.com/office/drawing/2014/main" id="{D3D50B28-DDF6-7500-AF0D-5A2140CCE9C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29356" y="2823214"/>
            <a:ext cx="1952735" cy="12924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أولاد رجب» المصرية بصدد بيع أصول بـ850 مليون جنيه">
            <a:extLst>
              <a:ext uri="{FF2B5EF4-FFF2-40B4-BE49-F238E27FC236}">
                <a16:creationId xmlns="" xmlns:a16="http://schemas.microsoft.com/office/drawing/2014/main" id="{4BE3EB50-4444-81DC-6694-5BC69D7323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7425" y="3623314"/>
            <a:ext cx="1961597" cy="1246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500 مليون جنيه استثمارات جديدة فى &quot;مترو ماركت&quot; - اليوم السابع">
            <a:extLst>
              <a:ext uri="{FF2B5EF4-FFF2-40B4-BE49-F238E27FC236}">
                <a16:creationId xmlns="" xmlns:a16="http://schemas.microsoft.com/office/drawing/2014/main" id="{9EDBFCB7-8FA2-3FCA-6693-B8DD288851D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153074" y="2844095"/>
            <a:ext cx="1958926" cy="12715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 name="Table 8">
            <a:extLst>
              <a:ext uri="{FF2B5EF4-FFF2-40B4-BE49-F238E27FC236}">
                <a16:creationId xmlns="" xmlns:a16="http://schemas.microsoft.com/office/drawing/2014/main" id="{889E3B29-FEA9-F5C0-9B39-0784E57922B2}"/>
              </a:ext>
            </a:extLst>
          </p:cNvPr>
          <p:cNvGraphicFramePr>
            <a:graphicFrameLocks noGrp="1"/>
          </p:cNvGraphicFramePr>
          <p:nvPr>
            <p:extLst>
              <p:ext uri="{D42A27DB-BD31-4B8C-83A1-F6EECF244321}">
                <p14:modId xmlns:p14="http://schemas.microsoft.com/office/powerpoint/2010/main" val="1721178828"/>
              </p:ext>
            </p:extLst>
          </p:nvPr>
        </p:nvGraphicFramePr>
        <p:xfrm>
          <a:off x="7408685" y="2222006"/>
          <a:ext cx="2286000" cy="396748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542268047"/>
                    </a:ext>
                  </a:extLst>
                </a:gridCol>
              </a:tblGrid>
              <a:tr h="370840">
                <a:tc>
                  <a:txBody>
                    <a:bodyPr/>
                    <a:lstStyle/>
                    <a:p>
                      <a:pPr marL="0" algn="ctr" defTabSz="914400" rtl="0" eaLnBrk="1" fontAlgn="ctr" latinLnBrk="0" hangingPunct="1">
                        <a:spcBef>
                          <a:spcPts val="0"/>
                        </a:spcBef>
                        <a:spcAft>
                          <a:spcPts val="0"/>
                        </a:spcAft>
                      </a:pPr>
                      <a:r>
                        <a:rPr lang="en-US" sz="1800" b="1" kern="1200" dirty="0">
                          <a:solidFill>
                            <a:schemeClr val="tx1"/>
                          </a:solidFill>
                          <a:latin typeface="Univers Condensed" panose="020B0506020202050204" pitchFamily="34" charset="0"/>
                          <a:ea typeface="+mn-ea"/>
                          <a:cs typeface="+mn-cs"/>
                        </a:rPr>
                        <a:t>Carrefour</a:t>
                      </a:r>
                    </a:p>
                  </a:txBody>
                  <a:tcPr>
                    <a:lnB w="38100" cmpd="sng">
                      <a:noFill/>
                    </a:lnB>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666771495"/>
                  </a:ext>
                </a:extLst>
              </a:tr>
              <a:tr h="182880">
                <a:tc>
                  <a:txBody>
                    <a:bodyPr/>
                    <a:lstStyle/>
                    <a:p>
                      <a:pPr marL="0" rtl="0" eaLnBrk="1" fontAlgn="ctr"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Location : Alexandria</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EMDEG Consultant </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rPr>
                        <a:t>Consultant :  Eng Department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p>
                      <a:pPr marL="0" marR="0" indent="0" rtl="0" eaLnBrk="1" fontAlgn="auto" latinLnBrk="0" hangingPunct="1">
                        <a:spcBef>
                          <a:spcPts val="0"/>
                        </a:spcBef>
                        <a:spcAft>
                          <a:spcPts val="0"/>
                        </a:spcAft>
                      </a:pPr>
                      <a:endParaRPr lang="ar-EG" sz="1200" kern="1200" dirty="0">
                        <a:solidFill>
                          <a:schemeClr val="dk1"/>
                        </a:solidFill>
                        <a:latin typeface="Univers Condensed" panose="020B0506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370840">
                <a:tc>
                  <a:txBody>
                    <a:bodyPr/>
                    <a:lstStyle/>
                    <a:p>
                      <a:endParaRPr lang="en-US" dirty="0">
                        <a:solidFill>
                          <a:schemeClr val="tx1"/>
                        </a:solidFill>
                        <a:latin typeface="Univers Condensed" panose="020B0506020202050204" pitchFamily="34" charset="0"/>
                      </a:endParaRPr>
                    </a:p>
                    <a:p>
                      <a:endParaRPr lang="en-US" dirty="0">
                        <a:solidFill>
                          <a:schemeClr val="tx1"/>
                        </a:solidFill>
                        <a:latin typeface="Univers Condensed" panose="020B0506020202050204" pitchFamily="34" charset="0"/>
                      </a:endParaRPr>
                    </a:p>
                    <a:p>
                      <a:endParaRPr lang="en-US" sz="800" dirty="0">
                        <a:solidFill>
                          <a:schemeClr val="tx1"/>
                        </a:solidFill>
                        <a:latin typeface="Univers Condensed" panose="020B050602020205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418710383"/>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marL="0" marR="0" indent="0"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Supplying &amp; installing the ventilation line for Some shop and corridor. Exhaust fan &amp; DX Unit</a:t>
                      </a:r>
                    </a:p>
                    <a:p>
                      <a:pPr marL="0" marR="0" indent="0"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camera control room</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pic>
        <p:nvPicPr>
          <p:cNvPr id="31" name="Picture 8" descr="كارفور» تفتتح فرعا جديدا بالإسكندرية وتخطط للوصول لـ 56 فرعا بمصر بنهاية  2020 | أموال الغد">
            <a:extLst>
              <a:ext uri="{FF2B5EF4-FFF2-40B4-BE49-F238E27FC236}">
                <a16:creationId xmlns="" xmlns:a16="http://schemas.microsoft.com/office/drawing/2014/main" id="{A769735B-E10A-52A6-B098-34151C3E020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588737" y="3600066"/>
            <a:ext cx="1933575" cy="12697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 xmlns:a16="http://schemas.microsoft.com/office/drawing/2014/main" id="{0F36D6C3-EDA1-DC54-3C2F-E5CA18A9012C}"/>
              </a:ext>
            </a:extLst>
          </p:cNvPr>
          <p:cNvPicPr>
            <a:picLocks noChangeAspect="1"/>
          </p:cNvPicPr>
          <p:nvPr/>
        </p:nvPicPr>
        <p:blipFill>
          <a:blip r:embed="rId12"/>
          <a:stretch>
            <a:fillRect/>
          </a:stretch>
        </p:blipFill>
        <p:spPr>
          <a:xfrm>
            <a:off x="9953296" y="2823214"/>
            <a:ext cx="2052241" cy="1292480"/>
          </a:xfrm>
          <a:prstGeom prst="rect">
            <a:avLst/>
          </a:prstGeom>
        </p:spPr>
      </p:pic>
      <p:cxnSp>
        <p:nvCxnSpPr>
          <p:cNvPr id="4" name="Straight Connector 3">
            <a:extLst>
              <a:ext uri="{FF2B5EF4-FFF2-40B4-BE49-F238E27FC236}">
                <a16:creationId xmlns="" xmlns:a16="http://schemas.microsoft.com/office/drawing/2014/main" id="{5CC8A71B-6187-BF1A-36BA-B390A443136F}"/>
              </a:ext>
            </a:extLst>
          </p:cNvPr>
          <p:cNvCxnSpPr>
            <a:cxnSpLocks/>
          </p:cNvCxnSpPr>
          <p:nvPr/>
        </p:nvCxnSpPr>
        <p:spPr>
          <a:xfrm>
            <a:off x="0" y="6618609"/>
            <a:ext cx="61656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4D94B5FE-34FF-2D0D-E9F0-36C9592312C1}"/>
              </a:ext>
            </a:extLst>
          </p:cNvPr>
          <p:cNvCxnSpPr/>
          <p:nvPr/>
        </p:nvCxnSpPr>
        <p:spPr>
          <a:xfrm>
            <a:off x="2449286" y="6618612"/>
            <a:ext cx="978408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E4B1326F-B967-4D5C-3BB3-5BF4836E19E9}"/>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549" y="109155"/>
            <a:ext cx="2307195" cy="745666"/>
          </a:xfrm>
          <a:prstGeom prst="rect">
            <a:avLst/>
          </a:prstGeom>
        </p:spPr>
      </p:pic>
      <p:sp>
        <p:nvSpPr>
          <p:cNvPr id="13" name="Rectangle 12">
            <a:extLst>
              <a:ext uri="{FF2B5EF4-FFF2-40B4-BE49-F238E27FC236}">
                <a16:creationId xmlns="" xmlns:a16="http://schemas.microsoft.com/office/drawing/2014/main" id="{EB9D25C8-AF25-B172-5522-BE4B985D8AE5}"/>
              </a:ext>
            </a:extLst>
          </p:cNvPr>
          <p:cNvSpPr/>
          <p:nvPr/>
        </p:nvSpPr>
        <p:spPr>
          <a:xfrm>
            <a:off x="0" y="109155"/>
            <a:ext cx="289342" cy="745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51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 xmlns:a16="http://schemas.microsoft.com/office/drawing/2014/main" id="{DADF1FC6-F890-ED9E-9493-6788CBC0CF9A}"/>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V="1">
            <a:off x="0" y="1051832"/>
            <a:ext cx="12192000" cy="2377167"/>
          </a:xfrm>
          <a:prstGeom prst="rect">
            <a:avLst/>
          </a:prstGeom>
        </p:spPr>
      </p:pic>
      <p:pic>
        <p:nvPicPr>
          <p:cNvPr id="3" name="Picture 2">
            <a:extLst>
              <a:ext uri="{FF2B5EF4-FFF2-40B4-BE49-F238E27FC236}">
                <a16:creationId xmlns="" xmlns:a16="http://schemas.microsoft.com/office/drawing/2014/main" id="{C9021B0A-DF55-2955-DBBB-2F4B17330DB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1226868" y="3863469"/>
            <a:ext cx="1983089" cy="2415502"/>
          </a:xfrm>
          <a:prstGeom prst="rect">
            <a:avLst/>
          </a:prstGeom>
        </p:spPr>
      </p:pic>
      <p:pic>
        <p:nvPicPr>
          <p:cNvPr id="4" name="Picture 3">
            <a:extLst>
              <a:ext uri="{FF2B5EF4-FFF2-40B4-BE49-F238E27FC236}">
                <a16:creationId xmlns="" xmlns:a16="http://schemas.microsoft.com/office/drawing/2014/main" id="{B0F1B24F-2B00-482A-FB36-71F7CFADEAA1}"/>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43404" y="4188803"/>
            <a:ext cx="2076974" cy="1580506"/>
          </a:xfrm>
          <a:prstGeom prst="rect">
            <a:avLst/>
          </a:prstGeom>
          <a:noFill/>
        </p:spPr>
      </p:pic>
      <p:graphicFrame>
        <p:nvGraphicFramePr>
          <p:cNvPr id="5" name="Table 8">
            <a:extLst>
              <a:ext uri="{FF2B5EF4-FFF2-40B4-BE49-F238E27FC236}">
                <a16:creationId xmlns="" xmlns:a16="http://schemas.microsoft.com/office/drawing/2014/main" id="{0E9F77FC-1317-60EF-6B56-398C5101E19C}"/>
              </a:ext>
            </a:extLst>
          </p:cNvPr>
          <p:cNvGraphicFramePr>
            <a:graphicFrameLocks noGrp="1"/>
          </p:cNvGraphicFramePr>
          <p:nvPr>
            <p:extLst>
              <p:ext uri="{D42A27DB-BD31-4B8C-83A1-F6EECF244321}">
                <p14:modId xmlns:p14="http://schemas.microsoft.com/office/powerpoint/2010/main" val="495598255"/>
              </p:ext>
            </p:extLst>
          </p:nvPr>
        </p:nvGraphicFramePr>
        <p:xfrm>
          <a:off x="1010663" y="1407743"/>
          <a:ext cx="4572000" cy="2656840"/>
        </p:xfrm>
        <a:graphic>
          <a:graphicData uri="http://schemas.openxmlformats.org/drawingml/2006/table">
            <a:tbl>
              <a:tblPr firstRow="1" bandRow="1">
                <a:tableStyleId>{5C22544A-7EE6-4342-B048-85BDC9FD1C3A}</a:tableStyleId>
              </a:tblPr>
              <a:tblGrid>
                <a:gridCol w="4572000">
                  <a:extLst>
                    <a:ext uri="{9D8B030D-6E8A-4147-A177-3AD203B41FA5}">
                      <a16:colId xmlns="" xmlns:a16="http://schemas.microsoft.com/office/drawing/2014/main" val="2542268047"/>
                    </a:ext>
                  </a:extLst>
                </a:gridCol>
              </a:tblGrid>
              <a:tr h="370840">
                <a:tc>
                  <a:txBody>
                    <a:bodyPr/>
                    <a:lstStyle/>
                    <a:p>
                      <a:pPr algn="ctr"/>
                      <a:r>
                        <a:rPr lang="en-US" sz="1800" b="1" kern="1200" dirty="0">
                          <a:solidFill>
                            <a:schemeClr val="tx1"/>
                          </a:solidFill>
                          <a:latin typeface="Univers Condensed" panose="020B0506020202050204" pitchFamily="34" charset="0"/>
                          <a:ea typeface="+mn-ea"/>
                          <a:cs typeface="+mn-cs"/>
                        </a:rPr>
                        <a:t>Youth Sports Club in Ahmadi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37526143"/>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Location : Kuwait</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Owner : General Authority for Youth and Sports </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Consultant :  Dar Al Khaleej Eng. Consultancy</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274320">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370840">
                <a:tc>
                  <a:txBody>
                    <a:bodyPr/>
                    <a:lstStyle/>
                    <a:p>
                      <a:pPr algn="l"/>
                      <a:r>
                        <a:rPr kumimoji="0" lang="en-US" sz="1200" b="0" i="0" u="none" strike="noStrike" kern="1200" cap="none" spc="0" normalizeH="0" baseline="0" dirty="0">
                          <a:ln>
                            <a:noFill/>
                          </a:ln>
                          <a:solidFill>
                            <a:prstClr val="black"/>
                          </a:solidFill>
                          <a:effectLst/>
                          <a:uLnTx/>
                          <a:uFillTx/>
                          <a:latin typeface="Univers Condensed" panose="020B0506020202050204" pitchFamily="34" charset="0"/>
                          <a:ea typeface="+mn-ea"/>
                          <a:cs typeface="+mn-cs"/>
                        </a:rPr>
                        <a:t>provide all Heating, Ventilating and Air Conditioning works complete as per the Contract Documents work of supervising the implementation and approvals of the advisory body with a capacity of 1,800 tons ( CHILLER / AHU / FCU /FANS /COOLING TOWER ) </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graphicFrame>
        <p:nvGraphicFramePr>
          <p:cNvPr id="6" name="Table 8">
            <a:extLst>
              <a:ext uri="{FF2B5EF4-FFF2-40B4-BE49-F238E27FC236}">
                <a16:creationId xmlns="" xmlns:a16="http://schemas.microsoft.com/office/drawing/2014/main" id="{2AA765A1-322E-C222-E653-2D81651F60DE}"/>
              </a:ext>
            </a:extLst>
          </p:cNvPr>
          <p:cNvGraphicFramePr>
            <a:graphicFrameLocks noGrp="1"/>
          </p:cNvGraphicFramePr>
          <p:nvPr>
            <p:extLst>
              <p:ext uri="{D42A27DB-BD31-4B8C-83A1-F6EECF244321}">
                <p14:modId xmlns:p14="http://schemas.microsoft.com/office/powerpoint/2010/main" val="4270085172"/>
              </p:ext>
            </p:extLst>
          </p:nvPr>
        </p:nvGraphicFramePr>
        <p:xfrm>
          <a:off x="6545498" y="1399883"/>
          <a:ext cx="4572000" cy="2473959"/>
        </p:xfrm>
        <a:graphic>
          <a:graphicData uri="http://schemas.openxmlformats.org/drawingml/2006/table">
            <a:tbl>
              <a:tblPr firstRow="1" bandRow="1">
                <a:tableStyleId>{5C22544A-7EE6-4342-B048-85BDC9FD1C3A}</a:tableStyleId>
              </a:tblPr>
              <a:tblGrid>
                <a:gridCol w="4572000">
                  <a:extLst>
                    <a:ext uri="{9D8B030D-6E8A-4147-A177-3AD203B41FA5}">
                      <a16:colId xmlns="" xmlns:a16="http://schemas.microsoft.com/office/drawing/2014/main" val="2542268047"/>
                    </a:ext>
                  </a:extLst>
                </a:gridCol>
              </a:tblGrid>
              <a:tr h="400441">
                <a:tc>
                  <a:txBody>
                    <a:bodyPr/>
                    <a:lstStyle/>
                    <a:p>
                      <a:pPr algn="ctr"/>
                      <a:r>
                        <a:rPr lang="en-US" sz="1800" b="1" kern="1200" dirty="0">
                          <a:solidFill>
                            <a:schemeClr val="tx1"/>
                          </a:solidFill>
                          <a:latin typeface="Univers Condensed" panose="020B0506020202050204" pitchFamily="34" charset="0"/>
                          <a:ea typeface="+mn-ea"/>
                          <a:cs typeface="+mn-cs"/>
                        </a:rPr>
                        <a:t>General Organization for Youth Care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3408636976"/>
                  </a:ext>
                </a:extLst>
              </a:tr>
              <a:tr h="1974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tx1"/>
                        </a:solidFill>
                        <a:effectLst/>
                        <a:uLnTx/>
                        <a:uFillTx/>
                        <a:latin typeface="Univers Condensed" panose="020B050602020205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37526143"/>
                  </a:ext>
                </a:extLst>
              </a:tr>
              <a:tr h="2962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 Condensed" panose="020B0506020202050204" pitchFamily="34" charset="0"/>
                          <a:ea typeface="+mn-ea"/>
                          <a:cs typeface="+mn-cs"/>
                        </a:rPr>
                        <a:t>Location : Kuwait</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89428860"/>
                  </a:ext>
                </a:extLst>
              </a:tr>
              <a:tr h="296217">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Owner : </a:t>
                      </a:r>
                      <a:r>
                        <a:rPr lang="en-US" sz="1200" b="0" kern="1200" dirty="0">
                          <a:solidFill>
                            <a:schemeClr val="tx1"/>
                          </a:solidFill>
                          <a:latin typeface="Univers Condensed" panose="020B0506020202050204" pitchFamily="34" charset="0"/>
                          <a:ea typeface="+mn-ea"/>
                          <a:cs typeface="+mn-cs"/>
                        </a:rPr>
                        <a:t>Ministry of Youth</a:t>
                      </a:r>
                      <a:endParaRPr lang="en-US" sz="1200" kern="1200" dirty="0">
                        <a:solidFill>
                          <a:schemeClr val="dk1"/>
                        </a:solidFill>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799648515"/>
                  </a:ext>
                </a:extLst>
              </a:tr>
              <a:tr h="296217">
                <a:tc>
                  <a:txBody>
                    <a:bodyPr/>
                    <a:lstStyle/>
                    <a:p>
                      <a:pPr marL="0" marR="0" indent="0" algn="l" rtl="0" eaLnBrk="1" fontAlgn="auto" latinLnBrk="0" hangingPunct="1">
                        <a:spcBef>
                          <a:spcPts val="0"/>
                        </a:spcBef>
                        <a:spcAft>
                          <a:spcPts val="0"/>
                        </a:spcAft>
                      </a:pPr>
                      <a:r>
                        <a:rPr lang="en-US" sz="1200" kern="1200" dirty="0">
                          <a:solidFill>
                            <a:schemeClr val="dk1"/>
                          </a:solidFill>
                          <a:latin typeface="Univers Condensed" panose="020B0506020202050204" pitchFamily="34" charset="0"/>
                          <a:ea typeface="+mn-ea"/>
                          <a:cs typeface="+mn-cs"/>
                        </a:rPr>
                        <a:t>Consultant :  </a:t>
                      </a:r>
                      <a:r>
                        <a:rPr lang="en-US" sz="1200" b="0" kern="1200" dirty="0">
                          <a:solidFill>
                            <a:schemeClr val="tx1"/>
                          </a:solidFill>
                          <a:latin typeface="Univers Condensed" panose="020B0506020202050204" pitchFamily="34" charset="0"/>
                          <a:ea typeface="+mn-ea"/>
                          <a:cs typeface="+mn-cs"/>
                        </a:rPr>
                        <a:t>BCE AL BENAA CONSULTING </a:t>
                      </a:r>
                      <a:endParaRPr lang="en-US" sz="1200" kern="1200" dirty="0">
                        <a:solidFill>
                          <a:schemeClr val="dk1"/>
                        </a:solidFill>
                        <a:latin typeface="Univers Condensed" panose="020B050602020205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789025836"/>
                  </a:ext>
                </a:extLst>
              </a:tr>
              <a:tr h="296217">
                <a:tc>
                  <a:txBody>
                    <a:bodyPr/>
                    <a:lstStyle/>
                    <a:p>
                      <a:r>
                        <a:rPr kumimoji="0" lang="en-US" sz="1200" b="0" i="0" u="none" strike="noStrike" kern="1200" cap="none" spc="0" normalizeH="0" baseline="0" dirty="0">
                          <a:ln>
                            <a:noFill/>
                          </a:ln>
                          <a:solidFill>
                            <a:schemeClr val="tx1"/>
                          </a:solidFill>
                          <a:effectLst/>
                          <a:uLnTx/>
                          <a:uFillTx/>
                          <a:latin typeface="Univers Condensed" panose="020B0506020202050204" pitchFamily="34" charset="0"/>
                          <a:ea typeface="+mn-ea"/>
                          <a:cs typeface="+mn-cs"/>
                        </a:rPr>
                        <a:t>Scope of Work</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42834671"/>
                  </a:ext>
                </a:extLst>
              </a:tr>
              <a:tr h="6911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prstClr val="black"/>
                          </a:solidFill>
                          <a:effectLst/>
                          <a:uLnTx/>
                          <a:uFillTx/>
                          <a:latin typeface="Univers Condensed" panose="020B0506020202050204" pitchFamily="34" charset="0"/>
                          <a:ea typeface="+mn-ea"/>
                          <a:cs typeface="+mn-cs"/>
                        </a:rPr>
                        <a:t>All installations for central air conditioning in the building, with supervision of implementation, project capacity 1,500 tons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prstClr val="black"/>
                          </a:solidFill>
                          <a:effectLst/>
                          <a:uLnTx/>
                          <a:uFillTx/>
                          <a:latin typeface="Univers Condensed" panose="020B0506020202050204" pitchFamily="34" charset="0"/>
                          <a:ea typeface="+mn-ea"/>
                          <a:cs typeface="+mn-cs"/>
                        </a:rPr>
                        <a:t>( 2 Chiller + 8 AHU + Fan Section )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152187812"/>
                  </a:ext>
                </a:extLst>
              </a:tr>
            </a:tbl>
          </a:graphicData>
        </a:graphic>
      </p:graphicFrame>
      <p:pic>
        <p:nvPicPr>
          <p:cNvPr id="13" name="Picture 12">
            <a:extLst>
              <a:ext uri="{FF2B5EF4-FFF2-40B4-BE49-F238E27FC236}">
                <a16:creationId xmlns="" xmlns:a16="http://schemas.microsoft.com/office/drawing/2014/main" id="{8A6F1CD2-71D2-7FE3-28CD-E1700B0CADCC}"/>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545498" y="4188803"/>
            <a:ext cx="2076974" cy="1580506"/>
          </a:xfrm>
          <a:prstGeom prst="rect">
            <a:avLst/>
          </a:prstGeom>
        </p:spPr>
      </p:pic>
      <p:pic>
        <p:nvPicPr>
          <p:cNvPr id="14" name="Picture 2" descr="Kuwait Deaf Club | Christopher Sanan - CGarchitect - Architectural  Visualization - Exposure, Inspiration &amp; Jobs">
            <a:extLst>
              <a:ext uri="{FF2B5EF4-FFF2-40B4-BE49-F238E27FC236}">
                <a16:creationId xmlns="" xmlns:a16="http://schemas.microsoft.com/office/drawing/2014/main" id="{E50136F7-FE6F-703F-CF33-14570C0C04D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570986" y="4188803"/>
            <a:ext cx="2011677" cy="15087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7F6321B4-BEF9-79A1-E535-BFDADC396874}"/>
              </a:ext>
            </a:extLst>
          </p:cNvPr>
          <p:cNvSpPr txBox="1"/>
          <p:nvPr/>
        </p:nvSpPr>
        <p:spPr>
          <a:xfrm>
            <a:off x="656665" y="6433943"/>
            <a:ext cx="2093987" cy="369332"/>
          </a:xfrm>
          <a:prstGeom prst="rect">
            <a:avLst/>
          </a:prstGeom>
          <a:noFill/>
        </p:spPr>
        <p:txBody>
          <a:bodyPr wrap="square" rtlCol="0">
            <a:spAutoFit/>
          </a:bodyPr>
          <a:lstStyle/>
          <a:p>
            <a:r>
              <a:rPr lang="en-US" b="1" dirty="0">
                <a:latin typeface="Univers Condensed" panose="020B0506020202050204" pitchFamily="34" charset="0"/>
              </a:rPr>
              <a:t>MEP Kuwait Project</a:t>
            </a:r>
          </a:p>
        </p:txBody>
      </p:sp>
      <p:sp>
        <p:nvSpPr>
          <p:cNvPr id="18" name="TextBox 17">
            <a:extLst>
              <a:ext uri="{FF2B5EF4-FFF2-40B4-BE49-F238E27FC236}">
                <a16:creationId xmlns="" xmlns:a16="http://schemas.microsoft.com/office/drawing/2014/main" id="{06F08263-D6F4-6AD2-8746-6FABAC232EE8}"/>
              </a:ext>
            </a:extLst>
          </p:cNvPr>
          <p:cNvSpPr txBox="1"/>
          <p:nvPr/>
        </p:nvSpPr>
        <p:spPr>
          <a:xfrm>
            <a:off x="117680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19" name="Group 18">
            <a:extLst>
              <a:ext uri="{FF2B5EF4-FFF2-40B4-BE49-F238E27FC236}">
                <a16:creationId xmlns="" xmlns:a16="http://schemas.microsoft.com/office/drawing/2014/main" id="{6FBCE351-795F-BF1B-2840-81B6BA137145}"/>
              </a:ext>
            </a:extLst>
          </p:cNvPr>
          <p:cNvGrpSpPr/>
          <p:nvPr/>
        </p:nvGrpSpPr>
        <p:grpSpPr>
          <a:xfrm flipH="1">
            <a:off x="211804" y="109155"/>
            <a:ext cx="889724" cy="808903"/>
            <a:chOff x="-883145" y="947956"/>
            <a:chExt cx="909840" cy="788656"/>
          </a:xfrm>
        </p:grpSpPr>
        <p:pic>
          <p:nvPicPr>
            <p:cNvPr id="20" name="Picture 19">
              <a:extLst>
                <a:ext uri="{FF2B5EF4-FFF2-40B4-BE49-F238E27FC236}">
                  <a16:creationId xmlns="" xmlns:a16="http://schemas.microsoft.com/office/drawing/2014/main" id="{07C66E9C-0222-3618-5D28-08F66B6EB7E1}"/>
                </a:ext>
              </a:extLst>
            </p:cNvPr>
            <p:cNvPicPr>
              <a:picLocks noChangeAspect="1"/>
            </p:cNvPicPr>
            <p:nvPr/>
          </p:nvPicPr>
          <p:blipFill>
            <a:blip r:embed="rId11"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21" name="TextBox 20">
              <a:extLst>
                <a:ext uri="{FF2B5EF4-FFF2-40B4-BE49-F238E27FC236}">
                  <a16:creationId xmlns="" xmlns:a16="http://schemas.microsoft.com/office/drawing/2014/main" id="{AEB5CBC5-E27A-6044-5FA6-B07622C7E5DC}"/>
                </a:ext>
              </a:extLst>
            </p:cNvPr>
            <p:cNvSpPr txBox="1"/>
            <p:nvPr/>
          </p:nvSpPr>
          <p:spPr>
            <a:xfrm>
              <a:off x="-602968" y="1036673"/>
              <a:ext cx="349487" cy="27006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none" rtlCol="0">
              <a:spAutoFit/>
            </a:bodyPr>
            <a:lstStyle/>
            <a:p>
              <a:r>
                <a:rPr lang="ar-EG" sz="1200" b="1" kern="1500" dirty="0">
                  <a:latin typeface="Univers Condensed" panose="020B0506020202050204" pitchFamily="34" charset="0"/>
                  <a:ea typeface="+mj-ea"/>
                  <a:cs typeface="Calibri" panose="020F0502020204030204" pitchFamily="34" charset="0"/>
                </a:rPr>
                <a:t>18</a:t>
              </a:r>
              <a:endParaRPr lang="en-US" sz="1200" b="1" kern="1500" dirty="0">
                <a:latin typeface="Univers Condensed" panose="020B0506020202050204" pitchFamily="34" charset="0"/>
                <a:ea typeface="+mj-ea"/>
                <a:cs typeface="Calibri" panose="020F0502020204030204" pitchFamily="34" charset="0"/>
              </a:endParaRPr>
            </a:p>
          </p:txBody>
        </p:sp>
      </p:grpSp>
      <p:cxnSp>
        <p:nvCxnSpPr>
          <p:cNvPr id="8" name="Straight Connector 7">
            <a:extLst>
              <a:ext uri="{FF2B5EF4-FFF2-40B4-BE49-F238E27FC236}">
                <a16:creationId xmlns="" xmlns:a16="http://schemas.microsoft.com/office/drawing/2014/main" id="{BEBE67BE-C54F-DC69-8AC0-CC426A361E7B}"/>
              </a:ext>
            </a:extLst>
          </p:cNvPr>
          <p:cNvCxnSpPr>
            <a:cxnSpLocks/>
          </p:cNvCxnSpPr>
          <p:nvPr/>
        </p:nvCxnSpPr>
        <p:spPr>
          <a:xfrm>
            <a:off x="0" y="6618609"/>
            <a:ext cx="61656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7663E06A-0BD6-1813-A07F-D06EB32D657A}"/>
              </a:ext>
            </a:extLst>
          </p:cNvPr>
          <p:cNvCxnSpPr/>
          <p:nvPr/>
        </p:nvCxnSpPr>
        <p:spPr>
          <a:xfrm>
            <a:off x="2775858" y="6618612"/>
            <a:ext cx="941832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A64E4691-F96C-E7F8-0720-7278B3A3B6FC}"/>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1318" y="109155"/>
            <a:ext cx="2307195" cy="745666"/>
          </a:xfrm>
          <a:prstGeom prst="rect">
            <a:avLst/>
          </a:prstGeom>
        </p:spPr>
      </p:pic>
      <p:sp>
        <p:nvSpPr>
          <p:cNvPr id="11" name="Rectangle 10">
            <a:extLst>
              <a:ext uri="{FF2B5EF4-FFF2-40B4-BE49-F238E27FC236}">
                <a16:creationId xmlns="" xmlns:a16="http://schemas.microsoft.com/office/drawing/2014/main" id="{AA5A2A4F-E443-DA13-FA79-405C0495CC9F}"/>
              </a:ext>
            </a:extLst>
          </p:cNvPr>
          <p:cNvSpPr/>
          <p:nvPr/>
        </p:nvSpPr>
        <p:spPr>
          <a:xfrm>
            <a:off x="11887185" y="109155"/>
            <a:ext cx="289342" cy="7456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423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30FEE6-E275-5000-8B99-982BAB4D9E4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E9E368A4-9557-B4E8-23EE-D7B3DC31CD9D}"/>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0A0992BA-5269-CE03-4EB8-B50956EF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456" y="0"/>
            <a:ext cx="10448544" cy="6858000"/>
          </a:xfrm>
          <a:prstGeom prst="rect">
            <a:avLst/>
          </a:prstGeom>
        </p:spPr>
      </p:pic>
      <p:sp>
        <p:nvSpPr>
          <p:cNvPr id="5" name="Rectangle 4">
            <a:extLst>
              <a:ext uri="{FF2B5EF4-FFF2-40B4-BE49-F238E27FC236}">
                <a16:creationId xmlns="" xmlns:a16="http://schemas.microsoft.com/office/drawing/2014/main" id="{D3453751-7F93-0757-566A-C4334C4831DB}"/>
              </a:ext>
            </a:extLst>
          </p:cNvPr>
          <p:cNvSpPr/>
          <p:nvPr/>
        </p:nvSpPr>
        <p:spPr>
          <a:xfrm rot="967935">
            <a:off x="3005965" y="5411183"/>
            <a:ext cx="2438400" cy="1829695"/>
          </a:xfrm>
          <a:prstGeom prst="rect">
            <a:avLst/>
          </a:prstGeom>
          <a:noFill/>
          <a:ln>
            <a:solidFill>
              <a:srgbClr val="EBC3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FEAAC745-2ADE-C51D-D5A1-72D1C113A045}"/>
              </a:ext>
            </a:extLst>
          </p:cNvPr>
          <p:cNvSpPr/>
          <p:nvPr/>
        </p:nvSpPr>
        <p:spPr>
          <a:xfrm rot="967935">
            <a:off x="5955954" y="5510054"/>
            <a:ext cx="895384" cy="2246200"/>
          </a:xfrm>
          <a:prstGeom prst="rect">
            <a:avLst/>
          </a:prstGeom>
          <a:noFill/>
          <a:ln>
            <a:solidFill>
              <a:srgbClr val="EBC3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 xmlns:a16="http://schemas.microsoft.com/office/drawing/2014/main" id="{32927669-624D-8FEB-B63F-A226AD20F511}"/>
              </a:ext>
            </a:extLst>
          </p:cNvPr>
          <p:cNvSpPr/>
          <p:nvPr/>
        </p:nvSpPr>
        <p:spPr>
          <a:xfrm rot="967935">
            <a:off x="7568886" y="5366763"/>
            <a:ext cx="895384" cy="2246200"/>
          </a:xfrm>
          <a:prstGeom prst="rect">
            <a:avLst/>
          </a:prstGeom>
          <a:noFill/>
          <a:ln>
            <a:solidFill>
              <a:srgbClr val="EBC3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 xmlns:a16="http://schemas.microsoft.com/office/drawing/2014/main" id="{7CEA21B3-D347-D7A9-D6BF-A7A7D7D17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5968" y="0"/>
            <a:ext cx="256032" cy="6842320"/>
          </a:xfrm>
          <a:prstGeom prst="rect">
            <a:avLst/>
          </a:prstGeom>
        </p:spPr>
      </p:pic>
      <p:pic>
        <p:nvPicPr>
          <p:cNvPr id="9" name="Picture 8">
            <a:extLst>
              <a:ext uri="{FF2B5EF4-FFF2-40B4-BE49-F238E27FC236}">
                <a16:creationId xmlns="" xmlns:a16="http://schemas.microsoft.com/office/drawing/2014/main" id="{BF989D43-7DE5-01AB-B9C8-3606FC6A3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6" y="0"/>
            <a:ext cx="1763373" cy="6858000"/>
          </a:xfrm>
          <a:prstGeom prst="rect">
            <a:avLst/>
          </a:prstGeom>
        </p:spPr>
      </p:pic>
      <p:sp>
        <p:nvSpPr>
          <p:cNvPr id="10" name="TextBox 9">
            <a:extLst>
              <a:ext uri="{FF2B5EF4-FFF2-40B4-BE49-F238E27FC236}">
                <a16:creationId xmlns="" xmlns:a16="http://schemas.microsoft.com/office/drawing/2014/main" id="{F990D50E-0724-F9F6-5353-DDBDF7CB99E6}"/>
              </a:ext>
            </a:extLst>
          </p:cNvPr>
          <p:cNvSpPr txBox="1"/>
          <p:nvPr/>
        </p:nvSpPr>
        <p:spPr>
          <a:xfrm>
            <a:off x="457492" y="1122539"/>
            <a:ext cx="2995699" cy="5016758"/>
          </a:xfrm>
          <a:prstGeom prst="rect">
            <a:avLst/>
          </a:prstGeom>
          <a:noFill/>
        </p:spPr>
        <p:txBody>
          <a:bodyPr wrap="square" rtlCol="0">
            <a:spAutoFit/>
          </a:bodyPr>
          <a:lstStyle/>
          <a:p>
            <a:r>
              <a:rPr lang="en-US" b="1" dirty="0">
                <a:solidFill>
                  <a:schemeClr val="bg1"/>
                </a:solidFill>
                <a:latin typeface="Univers Condensed" panose="020B0506020202050204" pitchFamily="34" charset="0"/>
                <a:hlinkClick r:id="rId4">
                  <a:extLst>
                    <a:ext uri="{A12FA001-AC4F-418D-AE19-62706E023703}">
                      <ahyp:hlinkClr xmlns="" xmlns:ahyp="http://schemas.microsoft.com/office/drawing/2018/hyperlinkcolor" val="tx"/>
                    </a:ext>
                  </a:extLst>
                </a:hlinkClick>
              </a:rPr>
              <a:t>www.direct-cm.com</a:t>
            </a:r>
            <a:endParaRPr lang="en-US" b="1" dirty="0">
              <a:solidFill>
                <a:schemeClr val="bg1"/>
              </a:solidFill>
              <a:latin typeface="Univers Condensed" panose="020B0506020202050204" pitchFamily="34" charset="0"/>
            </a:endParaRPr>
          </a:p>
          <a:p>
            <a:endParaRPr lang="en-US" b="1" dirty="0">
              <a:solidFill>
                <a:schemeClr val="bg1"/>
              </a:solidFill>
              <a:latin typeface="Univers Condensed" panose="020B0506020202050204" pitchFamily="34" charset="0"/>
            </a:endParaRPr>
          </a:p>
          <a:p>
            <a:r>
              <a:rPr lang="en-US" sz="1400" b="1" dirty="0">
                <a:solidFill>
                  <a:schemeClr val="bg1"/>
                </a:solidFill>
                <a:latin typeface="Univers Condensed" panose="020B0506020202050204" pitchFamily="34" charset="0"/>
              </a:rPr>
              <a:t>EGYPT ADDRESS : </a:t>
            </a:r>
          </a:p>
          <a:p>
            <a:r>
              <a:rPr lang="en-US" sz="1400" dirty="0">
                <a:solidFill>
                  <a:schemeClr val="bg1"/>
                </a:solidFill>
                <a:latin typeface="Univers Condensed Light" panose="020B0306020202040204" pitchFamily="34" charset="0"/>
              </a:rPr>
              <a:t>90 MOHAMED GHORAB </a:t>
            </a:r>
          </a:p>
          <a:p>
            <a:r>
              <a:rPr lang="en-US" sz="1400" dirty="0">
                <a:solidFill>
                  <a:schemeClr val="bg1"/>
                </a:solidFill>
                <a:latin typeface="Univers Condensed Light" panose="020B0306020202040204" pitchFamily="34" charset="0"/>
              </a:rPr>
              <a:t>HDAEK EL KOBA </a:t>
            </a:r>
          </a:p>
          <a:p>
            <a:r>
              <a:rPr lang="en-US" sz="1400" dirty="0">
                <a:solidFill>
                  <a:schemeClr val="bg1"/>
                </a:solidFill>
                <a:latin typeface="Univers Condensed Light" panose="020B0306020202040204" pitchFamily="34" charset="0"/>
              </a:rPr>
              <a:t>CAIRO </a:t>
            </a:r>
          </a:p>
          <a:p>
            <a:r>
              <a:rPr lang="en-US" sz="1400" dirty="0">
                <a:solidFill>
                  <a:schemeClr val="bg1"/>
                </a:solidFill>
                <a:latin typeface="Univers Condensed Light" panose="020B0306020202040204" pitchFamily="34" charset="0"/>
              </a:rPr>
              <a:t>EGYPT</a:t>
            </a:r>
          </a:p>
          <a:p>
            <a:endParaRPr lang="en-US" sz="600" dirty="0">
              <a:solidFill>
                <a:schemeClr val="bg1"/>
              </a:solidFill>
              <a:latin typeface="Univers Condensed Light" panose="020B0306020202040204" pitchFamily="34" charset="0"/>
            </a:endParaRPr>
          </a:p>
          <a:p>
            <a:r>
              <a:rPr lang="en-US" sz="1400" b="1" dirty="0">
                <a:solidFill>
                  <a:schemeClr val="bg1"/>
                </a:solidFill>
                <a:latin typeface="Univers Condensed" panose="020B0506020202050204" pitchFamily="34" charset="0"/>
              </a:rPr>
              <a:t>FACTORY</a:t>
            </a:r>
            <a:r>
              <a:rPr lang="en-US" sz="1400" dirty="0">
                <a:solidFill>
                  <a:schemeClr val="bg1"/>
                </a:solidFill>
                <a:latin typeface="Univers Condensed Light" panose="020B0306020202040204" pitchFamily="34" charset="0"/>
              </a:rPr>
              <a:t> :</a:t>
            </a:r>
          </a:p>
          <a:p>
            <a:r>
              <a:rPr lang="en-US" sz="1400" dirty="0">
                <a:solidFill>
                  <a:schemeClr val="bg1"/>
                </a:solidFill>
                <a:latin typeface="Univers Condensed Light" panose="020B0306020202040204" pitchFamily="34" charset="0"/>
              </a:rPr>
              <a:t>INDUSTRIAL ZOON</a:t>
            </a:r>
          </a:p>
          <a:p>
            <a:r>
              <a:rPr lang="en-US" sz="1400" dirty="0">
                <a:solidFill>
                  <a:schemeClr val="bg1"/>
                </a:solidFill>
                <a:latin typeface="Univers Condensed Light" panose="020B0306020202040204" pitchFamily="34" charset="0"/>
              </a:rPr>
              <a:t>TAGAMOA EL KHAMES </a:t>
            </a:r>
          </a:p>
          <a:p>
            <a:r>
              <a:rPr lang="en-US" sz="1400" dirty="0">
                <a:solidFill>
                  <a:schemeClr val="bg1"/>
                </a:solidFill>
                <a:latin typeface="Univers Condensed Light" panose="020B0306020202040204" pitchFamily="34" charset="0"/>
              </a:rPr>
              <a:t>CAIRO </a:t>
            </a:r>
          </a:p>
          <a:p>
            <a:r>
              <a:rPr lang="en-US" sz="1400" dirty="0">
                <a:solidFill>
                  <a:schemeClr val="bg1"/>
                </a:solidFill>
                <a:latin typeface="Univers Condensed Light" panose="020B0306020202040204" pitchFamily="34" charset="0"/>
              </a:rPr>
              <a:t>EGYPT</a:t>
            </a:r>
          </a:p>
          <a:p>
            <a:endParaRPr lang="en-US" sz="600" b="1" dirty="0">
              <a:solidFill>
                <a:schemeClr val="bg1"/>
              </a:solidFill>
              <a:latin typeface="Univers Condensed" panose="020B0506020202050204" pitchFamily="34" charset="0"/>
            </a:endParaRPr>
          </a:p>
          <a:p>
            <a:endParaRPr lang="en-US" sz="600" dirty="0">
              <a:solidFill>
                <a:schemeClr val="bg1"/>
              </a:solidFill>
              <a:latin typeface="Univers Condensed Light" panose="020B0306020202040204" pitchFamily="34" charset="0"/>
            </a:endParaRPr>
          </a:p>
          <a:p>
            <a:r>
              <a:rPr lang="en-US" sz="1400" dirty="0">
                <a:solidFill>
                  <a:schemeClr val="bg1"/>
                </a:solidFill>
                <a:latin typeface="Univers Condensed" panose="020B0506020202050204" pitchFamily="34" charset="0"/>
              </a:rPr>
              <a:t>Waleed El Hakim </a:t>
            </a:r>
          </a:p>
          <a:p>
            <a:r>
              <a:rPr lang="en-US" sz="1400" dirty="0">
                <a:solidFill>
                  <a:schemeClr val="bg1"/>
                </a:solidFill>
                <a:latin typeface="Univers Condensed" panose="020B0506020202050204" pitchFamily="34" charset="0"/>
              </a:rPr>
              <a:t>CEO</a:t>
            </a:r>
          </a:p>
          <a:p>
            <a:r>
              <a:rPr lang="en-US" sz="1400" dirty="0">
                <a:solidFill>
                  <a:schemeClr val="bg1"/>
                </a:solidFill>
                <a:latin typeface="Univers Condensed Light" panose="020B0306020202040204" pitchFamily="34" charset="0"/>
              </a:rPr>
              <a:t>Mob : +2) 0100 269 9555</a:t>
            </a:r>
          </a:p>
          <a:p>
            <a:r>
              <a:rPr lang="en-US" sz="1400" dirty="0">
                <a:solidFill>
                  <a:schemeClr val="bg1"/>
                </a:solidFill>
                <a:latin typeface="Univers Condensed Light" panose="020B0306020202040204" pitchFamily="34" charset="0"/>
              </a:rPr>
              <a:t>waleed.elhakim@direct-cm.com</a:t>
            </a:r>
          </a:p>
          <a:p>
            <a:endParaRPr lang="en-US" sz="1400" dirty="0">
              <a:solidFill>
                <a:schemeClr val="bg1"/>
              </a:solidFill>
              <a:latin typeface="Univers Condensed Light" panose="020B0306020202040204" pitchFamily="34" charset="0"/>
            </a:endParaRPr>
          </a:p>
          <a:p>
            <a:r>
              <a:rPr lang="en-US" sz="1400" dirty="0">
                <a:solidFill>
                  <a:schemeClr val="bg1"/>
                </a:solidFill>
                <a:latin typeface="Univers Condensed" panose="020B0506020202050204" pitchFamily="34" charset="0"/>
              </a:rPr>
              <a:t>Mohamed F Abdalla </a:t>
            </a:r>
          </a:p>
          <a:p>
            <a:r>
              <a:rPr lang="en-US" sz="1400" dirty="0">
                <a:solidFill>
                  <a:schemeClr val="bg1"/>
                </a:solidFill>
                <a:latin typeface="Univers Condensed" panose="020B0506020202050204" pitchFamily="34" charset="0"/>
              </a:rPr>
              <a:t>Business VP</a:t>
            </a:r>
          </a:p>
          <a:p>
            <a:r>
              <a:rPr lang="en-US" sz="1400" dirty="0">
                <a:solidFill>
                  <a:schemeClr val="bg1"/>
                </a:solidFill>
                <a:latin typeface="Univers Condensed Light" panose="020B0306020202040204" pitchFamily="34" charset="0"/>
              </a:rPr>
              <a:t>Mob : +2) 0120 007 2241</a:t>
            </a:r>
          </a:p>
          <a:p>
            <a:r>
              <a:rPr lang="en-US" sz="1400" dirty="0">
                <a:solidFill>
                  <a:schemeClr val="bg1"/>
                </a:solidFill>
                <a:latin typeface="Univers Condensed Light" panose="020B0306020202040204" pitchFamily="34" charset="0"/>
              </a:rPr>
              <a:t>m.fouad@direct-cm.com</a:t>
            </a:r>
          </a:p>
        </p:txBody>
      </p:sp>
      <p:sp>
        <p:nvSpPr>
          <p:cNvPr id="11" name="Rectangle 10">
            <a:extLst>
              <a:ext uri="{FF2B5EF4-FFF2-40B4-BE49-F238E27FC236}">
                <a16:creationId xmlns="" xmlns:a16="http://schemas.microsoft.com/office/drawing/2014/main" id="{04C5966D-F6FD-9796-838B-35A398607A7E}"/>
              </a:ext>
            </a:extLst>
          </p:cNvPr>
          <p:cNvSpPr/>
          <p:nvPr/>
        </p:nvSpPr>
        <p:spPr>
          <a:xfrm rot="967935">
            <a:off x="1082412" y="-1445482"/>
            <a:ext cx="895384" cy="2246200"/>
          </a:xfrm>
          <a:prstGeom prst="rect">
            <a:avLst/>
          </a:prstGeom>
          <a:solidFill>
            <a:srgbClr val="EBC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069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C42498-A558-D2CB-600A-134CED21AE45}"/>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33B71A6A-BDEC-0DB5-4963-7614A688FE1E}"/>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A82C476-0918-F096-E0B3-482F5648A9AA}"/>
              </a:ext>
            </a:extLst>
          </p:cNvPr>
          <p:cNvPicPr>
            <a:picLocks noChangeAspect="1"/>
          </p:cNvPicPr>
          <p:nvPr/>
        </p:nvPicPr>
        <p:blipFill>
          <a:blip r:embed="rId2">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 xmlns:a16="http://schemas.microsoft.com/office/drawing/2014/main" id="{4EBC6EB1-3760-93C7-A954-924CF1044B89}"/>
              </a:ext>
            </a:extLst>
          </p:cNvPr>
          <p:cNvSpPr txBox="1"/>
          <p:nvPr/>
        </p:nvSpPr>
        <p:spPr>
          <a:xfrm>
            <a:off x="1889760" y="5928652"/>
            <a:ext cx="8388096" cy="707886"/>
          </a:xfrm>
          <a:prstGeom prst="rect">
            <a:avLst/>
          </a:prstGeom>
          <a:noFill/>
        </p:spPr>
        <p:txBody>
          <a:bodyPr wrap="square">
            <a:spAutoFit/>
          </a:bodyPr>
          <a:lstStyle/>
          <a:p>
            <a:r>
              <a:rPr lang="en-US" sz="4000" b="1" kern="1500" dirty="0">
                <a:solidFill>
                  <a:srgbClr val="F6A604"/>
                </a:solidFill>
                <a:latin typeface="Univers Condensed" panose="020B0506020202050204" pitchFamily="34" charset="0"/>
                <a:ea typeface="+mj-ea"/>
                <a:cs typeface="Calibri" panose="020F0502020204030204" pitchFamily="34" charset="0"/>
              </a:rPr>
              <a:t>Trust</a:t>
            </a:r>
            <a:r>
              <a:rPr lang="ar-EG" sz="4000" b="1" kern="1500" dirty="0">
                <a:solidFill>
                  <a:srgbClr val="F6A604"/>
                </a:solidFill>
                <a:latin typeface="Univers Condensed" panose="020B0506020202050204" pitchFamily="34" charset="0"/>
                <a:ea typeface="+mj-ea"/>
                <a:cs typeface="Calibri" panose="020F0502020204030204" pitchFamily="34" charset="0"/>
              </a:rPr>
              <a:t>   </a:t>
            </a:r>
            <a:r>
              <a:rPr lang="en-US" sz="4000" b="1" kern="1500" dirty="0">
                <a:solidFill>
                  <a:srgbClr val="F6A604"/>
                </a:solidFill>
                <a:latin typeface="Univers Condensed" panose="020B0506020202050204" pitchFamily="34" charset="0"/>
                <a:ea typeface="+mj-ea"/>
                <a:cs typeface="Calibri" panose="020F0502020204030204" pitchFamily="34" charset="0"/>
              </a:rPr>
              <a:t>Excellence</a:t>
            </a:r>
            <a:r>
              <a:rPr lang="ar-EG" sz="4000" b="1" kern="1500" dirty="0">
                <a:solidFill>
                  <a:srgbClr val="F6A604"/>
                </a:solidFill>
                <a:latin typeface="Univers Condensed" panose="020B0506020202050204" pitchFamily="34" charset="0"/>
                <a:ea typeface="+mj-ea"/>
                <a:cs typeface="Calibri" panose="020F0502020204030204" pitchFamily="34" charset="0"/>
              </a:rPr>
              <a:t>   </a:t>
            </a:r>
            <a:r>
              <a:rPr lang="en-US" sz="4000" b="1" kern="1500" dirty="0">
                <a:solidFill>
                  <a:srgbClr val="F6A604"/>
                </a:solidFill>
                <a:latin typeface="Univers Condensed" panose="020B0506020202050204" pitchFamily="34" charset="0"/>
                <a:ea typeface="+mj-ea"/>
                <a:cs typeface="Calibri" panose="020F0502020204030204" pitchFamily="34" charset="0"/>
              </a:rPr>
              <a:t>Continuation</a:t>
            </a:r>
            <a:r>
              <a:rPr lang="ar-EG" sz="4000" b="1" kern="1500" dirty="0">
                <a:solidFill>
                  <a:srgbClr val="F6A604"/>
                </a:solidFill>
                <a:latin typeface="Univers Condensed" panose="020B0506020202050204" pitchFamily="34" charset="0"/>
                <a:ea typeface="+mj-ea"/>
                <a:cs typeface="Calibri" panose="020F0502020204030204" pitchFamily="34" charset="0"/>
              </a:rPr>
              <a:t>  </a:t>
            </a:r>
            <a:r>
              <a:rPr lang="en-US" sz="4000" b="1" kern="1500" dirty="0">
                <a:solidFill>
                  <a:srgbClr val="F6A604"/>
                </a:solidFill>
                <a:latin typeface="Univers Condensed" panose="020B0506020202050204" pitchFamily="34" charset="0"/>
                <a:ea typeface="+mj-ea"/>
                <a:cs typeface="Calibri" panose="020F0502020204030204" pitchFamily="34" charset="0"/>
              </a:rPr>
              <a:t>Vision</a:t>
            </a:r>
          </a:p>
        </p:txBody>
      </p:sp>
    </p:spTree>
    <p:extLst>
      <p:ext uri="{BB962C8B-B14F-4D97-AF65-F5344CB8AC3E}">
        <p14:creationId xmlns:p14="http://schemas.microsoft.com/office/powerpoint/2010/main" val="95885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462F685-69FB-E65C-4D12-E58E7F87090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6200000">
            <a:off x="6224543" y="890534"/>
            <a:ext cx="5838918" cy="6096002"/>
          </a:xfrm>
          <a:prstGeom prst="rect">
            <a:avLst/>
          </a:prstGeom>
        </p:spPr>
      </p:pic>
      <p:sp>
        <p:nvSpPr>
          <p:cNvPr id="7" name="TextBox 6">
            <a:extLst>
              <a:ext uri="{FF2B5EF4-FFF2-40B4-BE49-F238E27FC236}">
                <a16:creationId xmlns="" xmlns:a16="http://schemas.microsoft.com/office/drawing/2014/main" id="{8CEE220F-DA1C-067B-529B-0DF6CBACCA9D}"/>
              </a:ext>
            </a:extLst>
          </p:cNvPr>
          <p:cNvSpPr txBox="1"/>
          <p:nvPr/>
        </p:nvSpPr>
        <p:spPr>
          <a:xfrm>
            <a:off x="913208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pic>
        <p:nvPicPr>
          <p:cNvPr id="8" name="Picture 7">
            <a:extLst>
              <a:ext uri="{FF2B5EF4-FFF2-40B4-BE49-F238E27FC236}">
                <a16:creationId xmlns="" xmlns:a16="http://schemas.microsoft.com/office/drawing/2014/main" id="{8511EFA9-A2EA-DF51-B033-B2FBC7B5AFF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549" y="109155"/>
            <a:ext cx="2307195" cy="745666"/>
          </a:xfrm>
          <a:prstGeom prst="rect">
            <a:avLst/>
          </a:prstGeom>
        </p:spPr>
      </p:pic>
      <p:grpSp>
        <p:nvGrpSpPr>
          <p:cNvPr id="9" name="Group 8">
            <a:extLst>
              <a:ext uri="{FF2B5EF4-FFF2-40B4-BE49-F238E27FC236}">
                <a16:creationId xmlns="" xmlns:a16="http://schemas.microsoft.com/office/drawing/2014/main" id="{FC820BE3-34C0-0FB0-8E89-487A7A8F3C32}"/>
              </a:ext>
            </a:extLst>
          </p:cNvPr>
          <p:cNvGrpSpPr/>
          <p:nvPr/>
        </p:nvGrpSpPr>
        <p:grpSpPr>
          <a:xfrm>
            <a:off x="1106268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5"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577187" y="1023823"/>
              <a:ext cx="275722" cy="270066"/>
            </a:xfrm>
            <a:prstGeom prst="rect">
              <a:avLst/>
            </a:prstGeom>
            <a:noFill/>
          </p:spPr>
          <p:txBody>
            <a:bodyPr wrap="none" rtlCol="0">
              <a:spAutoFit/>
            </a:bodyPr>
            <a:lstStyle/>
            <a:p>
              <a:r>
                <a:rPr lang="ar-EG" sz="1200" b="1" dirty="0">
                  <a:latin typeface="Univers Condensed" panose="020B0506020202050204" pitchFamily="34" charset="0"/>
                </a:rPr>
                <a:t>3</a:t>
              </a:r>
              <a:endParaRPr lang="en-US" sz="1200" b="1" dirty="0">
                <a:latin typeface="Univers Condensed" panose="020B0506020202050204" pitchFamily="34" charset="0"/>
              </a:endParaRP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82CE85E2-FCA3-7C2A-DCFB-5FD0505D39DD}"/>
              </a:ext>
            </a:extLst>
          </p:cNvPr>
          <p:cNvSpPr txBox="1"/>
          <p:nvPr/>
        </p:nvSpPr>
        <p:spPr>
          <a:xfrm>
            <a:off x="289342" y="1245232"/>
            <a:ext cx="7736424" cy="3339376"/>
          </a:xfrm>
          <a:prstGeom prst="rect">
            <a:avLst/>
          </a:prstGeom>
          <a:noFill/>
        </p:spPr>
        <p:txBody>
          <a:bodyPr wrap="square" rtlCol="0">
            <a:spAutoFit/>
          </a:bodyPr>
          <a:lstStyle/>
          <a:p>
            <a:pPr algn="just"/>
            <a:r>
              <a:rPr lang="en-US" sz="3600" b="1" kern="1500" dirty="0">
                <a:latin typeface="Univers Condensed" panose="020B0506020202050204" pitchFamily="34" charset="0"/>
                <a:ea typeface="+mj-ea"/>
                <a:cs typeface="Calibri" panose="020F0502020204030204" pitchFamily="34" charset="0"/>
              </a:rPr>
              <a:t>About </a:t>
            </a:r>
            <a:r>
              <a:rPr lang="en-US" sz="3600" kern="1500" dirty="0">
                <a:latin typeface="Univers Condensed" panose="020B0506020202050204" pitchFamily="34" charset="0"/>
                <a:ea typeface="+mj-ea"/>
                <a:cs typeface="Calibri" panose="020F0502020204030204" pitchFamily="34" charset="0"/>
              </a:rPr>
              <a:t>Us</a:t>
            </a:r>
            <a:endParaRPr lang="ar-EG" sz="3600" kern="1500" dirty="0">
              <a:latin typeface="Univers Condensed" panose="020B0506020202050204" pitchFamily="34" charset="0"/>
              <a:ea typeface="+mj-ea"/>
              <a:cs typeface="Calibri" panose="020F0502020204030204" pitchFamily="34" charset="0"/>
            </a:endParaRPr>
          </a:p>
          <a:p>
            <a:pPr algn="just"/>
            <a:endParaRPr lang="en-US" sz="1200" kern="1500" dirty="0">
              <a:latin typeface="Univers Condensed Light" panose="020B0306020202040204" pitchFamily="34" charset="0"/>
              <a:ea typeface="+mj-ea"/>
              <a:cs typeface="Calibri" panose="020F0502020204030204" pitchFamily="34" charset="0"/>
            </a:endParaRPr>
          </a:p>
          <a:p>
            <a:pPr algn="just"/>
            <a:r>
              <a:rPr lang="en-US" sz="1200" b="1" dirty="0">
                <a:latin typeface="Univers Condensed Light" panose="020B0306020202040204" pitchFamily="34" charset="0"/>
                <a:cs typeface="Calibri" panose="020F0502020204030204" pitchFamily="34" charset="0"/>
              </a:rPr>
              <a:t>DIERCT Construction and Project Management </a:t>
            </a:r>
            <a:r>
              <a:rPr lang="en-US" sz="1200" dirty="0">
                <a:latin typeface="Univers Condensed Light" panose="020B0306020202040204" pitchFamily="34" charset="0"/>
                <a:cs typeface="Calibri" panose="020F0502020204030204" pitchFamily="34" charset="0"/>
              </a:rPr>
              <a:t>is a group of highly qualified and experienced professionals committed to delivering high-quality projects and quality engineering services while providing multi-disciplinary technical solutions to meet our clients' satisfaction.</a:t>
            </a:r>
          </a:p>
          <a:p>
            <a:pPr algn="just"/>
            <a:endParaRPr lang="en-US" sz="500" dirty="0">
              <a:latin typeface="Univers Condensed Light" panose="020B0306020202040204" pitchFamily="34" charset="0"/>
              <a:cs typeface="Calibri" panose="020F0502020204030204" pitchFamily="34" charset="0"/>
            </a:endParaRPr>
          </a:p>
          <a:p>
            <a:pPr algn="just"/>
            <a:r>
              <a:rPr lang="en-US" sz="1200" dirty="0">
                <a:latin typeface="Univers Condensed Light" panose="020B0306020202040204" pitchFamily="34" charset="0"/>
                <a:cs typeface="Calibri" panose="020F0502020204030204" pitchFamily="34" charset="0"/>
              </a:rPr>
              <a:t>Together, we embrace our core values of trust and consistency that have allowed us to complete numerous projects in the hospitality, healthcare, industrial, education, commercial and residential sectors.</a:t>
            </a:r>
          </a:p>
          <a:p>
            <a:pPr algn="just"/>
            <a:endParaRPr lang="en-US" sz="500" dirty="0">
              <a:latin typeface="Univers Condensed Light" panose="020B0306020202040204" pitchFamily="34" charset="0"/>
              <a:cs typeface="Calibri" panose="020F0502020204030204" pitchFamily="34" charset="0"/>
            </a:endParaRPr>
          </a:p>
          <a:p>
            <a:pPr algn="just"/>
            <a:r>
              <a:rPr lang="en-US" sz="1200" dirty="0">
                <a:latin typeface="Univers Condensed Light" panose="020B0306020202040204" pitchFamily="34" charset="0"/>
                <a:cs typeface="Calibri" panose="020F0502020204030204" pitchFamily="34" charset="0"/>
              </a:rPr>
              <a:t>At the heart of these projects is a commitment to sustainability, achievement and leadership. We are at the forefront of delivering healthy, efficient and cost-effective LEED certified projects that help build and develop equitable and green communities.</a:t>
            </a:r>
          </a:p>
          <a:p>
            <a:pPr algn="just"/>
            <a:endParaRPr lang="en-US" sz="500" dirty="0">
              <a:latin typeface="Univers Condensed Light" panose="020B0306020202040204" pitchFamily="34" charset="0"/>
              <a:cs typeface="Calibri" panose="020F0502020204030204" pitchFamily="34" charset="0"/>
            </a:endParaRPr>
          </a:p>
          <a:p>
            <a:pPr algn="just"/>
            <a:r>
              <a:rPr lang="en-US" sz="1200" dirty="0">
                <a:latin typeface="Univers Condensed Light" panose="020B0306020202040204" pitchFamily="34" charset="0"/>
                <a:cs typeface="Calibri" panose="020F0502020204030204" pitchFamily="34" charset="0"/>
              </a:rPr>
              <a:t>We build our business on responsibility, respect and forward-thinking. With our partners and customers, we are proud to work together to build the communities of the future</a:t>
            </a:r>
            <a:r>
              <a:rPr lang="en-US" sz="1200" dirty="0">
                <a:solidFill>
                  <a:srgbClr val="FF0000"/>
                </a:solidFill>
                <a:latin typeface="Univers Condensed Light" panose="020B0306020202040204" pitchFamily="34" charset="0"/>
                <a:cs typeface="Calibri" panose="020F0502020204030204" pitchFamily="34" charset="0"/>
              </a:rPr>
              <a:t>.</a:t>
            </a:r>
          </a:p>
          <a:p>
            <a:pPr algn="just"/>
            <a:endParaRPr lang="en-US" sz="500" dirty="0">
              <a:solidFill>
                <a:srgbClr val="FF0000"/>
              </a:solidFill>
              <a:latin typeface="Univers Condensed Light" panose="020B0306020202040204" pitchFamily="34" charset="0"/>
              <a:cs typeface="Calibri" panose="020F0502020204030204" pitchFamily="34" charset="0"/>
            </a:endParaRPr>
          </a:p>
          <a:p>
            <a:r>
              <a:rPr lang="en-US" sz="1200" dirty="0">
                <a:latin typeface="Univers Condensed Light" panose="020B0306020202040204" pitchFamily="34" charset="0"/>
              </a:rPr>
              <a:t>We are a multi-purpose company that encourages diversity and authenticity in the workforce to achieve common goals.</a:t>
            </a:r>
          </a:p>
          <a:p>
            <a:r>
              <a:rPr lang="en-US" sz="1200" dirty="0">
                <a:latin typeface="Univers Condensed Light" panose="020B0306020202040204" pitchFamily="34" charset="0"/>
              </a:rPr>
              <a:t>Creating a well-defined sphere in which different ideas can be freely expressed in pursuit of a consistent goal is essential to creating a harmonious and receptive working environment, an environment that has enabled DIERCT to embrace various innovations</a:t>
            </a:r>
            <a:r>
              <a:rPr lang="en-US" sz="1200" dirty="0"/>
              <a:t>.</a:t>
            </a:r>
          </a:p>
          <a:p>
            <a:pPr algn="just"/>
            <a:endParaRPr lang="en-US" sz="1200" dirty="0">
              <a:solidFill>
                <a:srgbClr val="FF0000"/>
              </a:solidFill>
              <a:latin typeface="Univers Condensed Light" panose="020B0306020202040204" pitchFamily="34" charset="0"/>
              <a:cs typeface="Calibri" panose="020F0502020204030204" pitchFamily="34" charset="0"/>
            </a:endParaRPr>
          </a:p>
        </p:txBody>
      </p:sp>
      <p:sp>
        <p:nvSpPr>
          <p:cNvPr id="14" name="TextBox 13">
            <a:extLst>
              <a:ext uri="{FF2B5EF4-FFF2-40B4-BE49-F238E27FC236}">
                <a16:creationId xmlns="" xmlns:a16="http://schemas.microsoft.com/office/drawing/2014/main" id="{7410286C-2631-056E-47B7-E5C68520EC3D}"/>
              </a:ext>
            </a:extLst>
          </p:cNvPr>
          <p:cNvSpPr txBox="1"/>
          <p:nvPr/>
        </p:nvSpPr>
        <p:spPr>
          <a:xfrm>
            <a:off x="8521247" y="1339563"/>
            <a:ext cx="3475431" cy="5078313"/>
          </a:xfrm>
          <a:prstGeom prst="rect">
            <a:avLst/>
          </a:prstGeom>
          <a:solidFill>
            <a:srgbClr val="D9D9D9"/>
          </a:solidFill>
        </p:spPr>
        <p:txBody>
          <a:bodyPr wrap="square" rtlCol="0">
            <a:spAutoFit/>
          </a:bodyPr>
          <a:lstStyle/>
          <a:p>
            <a:pPr algn="just"/>
            <a:r>
              <a:rPr lang="en-US" sz="3600" b="1" kern="1500" dirty="0">
                <a:latin typeface="Univers Condensed" panose="020B0506020202050204" pitchFamily="34" charset="0"/>
                <a:ea typeface="+mj-ea"/>
                <a:cs typeface="Calibri" panose="020F0502020204030204" pitchFamily="34" charset="0"/>
              </a:rPr>
              <a:t>Our </a:t>
            </a:r>
            <a:r>
              <a:rPr lang="en-US" sz="3600" kern="1500" dirty="0">
                <a:latin typeface="Univers Condensed" panose="020B0506020202050204" pitchFamily="34" charset="0"/>
                <a:ea typeface="+mj-ea"/>
                <a:cs typeface="Calibri" panose="020F0502020204030204" pitchFamily="34" charset="0"/>
              </a:rPr>
              <a:t>Sector</a:t>
            </a:r>
          </a:p>
          <a:p>
            <a:pPr algn="just"/>
            <a:endParaRPr lang="ar-EG" sz="1200" dirty="0">
              <a:latin typeface="Univers Condensed Light" panose="020B0306020202040204" pitchFamily="34" charset="0"/>
              <a:cs typeface="Calibri" panose="020F0502020204030204" pitchFamily="34" charset="0"/>
            </a:endParaRPr>
          </a:p>
          <a:p>
            <a:pPr algn="just"/>
            <a:r>
              <a:rPr lang="en-US" sz="1200" dirty="0">
                <a:latin typeface="Univers Condensed Light" panose="020B0306020202040204" pitchFamily="34" charset="0"/>
                <a:cs typeface="Calibri" panose="020F0502020204030204" pitchFamily="34" charset="0"/>
              </a:rPr>
              <a:t>Our business activity extends to all fields of all metal, concrete and electromechanical works, including but not limited to:</a:t>
            </a:r>
            <a:endParaRPr lang="ar-EG" sz="1200" dirty="0">
              <a:latin typeface="Univers Condensed Light" panose="020B0306020202040204" pitchFamily="34" charset="0"/>
              <a:cs typeface="Calibri" panose="020F0502020204030204" pitchFamily="34" charset="0"/>
            </a:endParaRP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Project management</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Concrete works</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Pre-Construction Services</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Value Engineering</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MEP Construction Management</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Design-Build MEP Services</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Engineering Solutions</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Facility Management</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Electrical, Mechanical &amp; Plumbing Works\</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Fire fighting works</a:t>
            </a:r>
          </a:p>
          <a:p>
            <a:pPr marL="285750" indent="-285750" algn="just">
              <a:buFont typeface="Wingdings" panose="05000000000000000000" pitchFamily="2" charset="2"/>
              <a:buChar char="§"/>
            </a:pPr>
            <a:r>
              <a:rPr lang="en-US" sz="1200" dirty="0">
                <a:latin typeface="Univers Condensed Light" panose="020B0306020202040204" pitchFamily="34" charset="0"/>
                <a:cs typeface="Calibri" panose="020F0502020204030204" pitchFamily="34" charset="0"/>
              </a:rPr>
              <a:t>Testing &amp; Commissioning, Re-Commissioning &amp; Retro-Commissioning Services for MEP Systems</a:t>
            </a:r>
          </a:p>
          <a:p>
            <a:pPr algn="just"/>
            <a:endParaRPr lang="en-US" sz="1200" dirty="0">
              <a:latin typeface="Univers Condensed Light" panose="020B0306020202040204" pitchFamily="34" charset="0"/>
              <a:cs typeface="Calibri" panose="020F0502020204030204" pitchFamily="34" charset="0"/>
            </a:endParaRPr>
          </a:p>
          <a:p>
            <a:pPr algn="just"/>
            <a:r>
              <a:rPr lang="en-US" sz="1200" dirty="0">
                <a:latin typeface="Univers Condensed Light" panose="020B0306020202040204" pitchFamily="34" charset="0"/>
                <a:cs typeface="Calibri" panose="020F0502020204030204" pitchFamily="34" charset="0"/>
              </a:rPr>
              <a:t>DIERCT operates with the highest efficiency and according to the latest technologies in compliance with international standards of quality, security and safety. we use</a:t>
            </a:r>
          </a:p>
          <a:p>
            <a:pPr algn="just"/>
            <a:r>
              <a:rPr lang="en-US" sz="1200" dirty="0">
                <a:latin typeface="Univers Condensed Light" panose="020B0306020202040204" pitchFamily="34" charset="0"/>
                <a:cs typeface="Calibri" panose="020F0502020204030204" pitchFamily="34" charset="0"/>
              </a:rPr>
              <a:t>Trained and experienced staff to implement and deliver projects</a:t>
            </a:r>
            <a:r>
              <a:rPr lang="ar-EG" sz="1200" dirty="0">
                <a:latin typeface="Univers Condensed Light" panose="020B0306020202040204" pitchFamily="34" charset="0"/>
                <a:cs typeface="Calibri" panose="020F0502020204030204" pitchFamily="34" charset="0"/>
              </a:rPr>
              <a:t> </a:t>
            </a:r>
            <a:r>
              <a:rPr lang="en-US" sz="1200" dirty="0">
                <a:latin typeface="Univers Condensed Light" panose="020B0306020202040204" pitchFamily="34" charset="0"/>
                <a:cs typeface="Calibri" panose="020F0502020204030204" pitchFamily="34" charset="0"/>
              </a:rPr>
              <a:t>While adhering to the terms and conditions of the contract and preserving the environment.</a:t>
            </a:r>
            <a:endParaRPr lang="ar-EG" sz="1200" dirty="0">
              <a:latin typeface="Univers Condensed Light" panose="020B0306020202040204" pitchFamily="34" charset="0"/>
              <a:cs typeface="Calibri" panose="020F0502020204030204" pitchFamily="34" charset="0"/>
            </a:endParaRPr>
          </a:p>
          <a:p>
            <a:pPr algn="just"/>
            <a:endParaRPr lang="en-GB" sz="1200" dirty="0">
              <a:latin typeface="Univers Condensed Light" panose="020B0306020202040204" pitchFamily="34" charset="0"/>
              <a:cs typeface="Calibri" panose="020F0502020204030204" pitchFamily="34" charset="0"/>
            </a:endParaRPr>
          </a:p>
        </p:txBody>
      </p:sp>
      <p:sp>
        <p:nvSpPr>
          <p:cNvPr id="15" name="TextBox 14">
            <a:extLst>
              <a:ext uri="{FF2B5EF4-FFF2-40B4-BE49-F238E27FC236}">
                <a16:creationId xmlns="" xmlns:a16="http://schemas.microsoft.com/office/drawing/2014/main" id="{DD63A706-E19A-4E84-DFC2-C86858FC4525}"/>
              </a:ext>
            </a:extLst>
          </p:cNvPr>
          <p:cNvSpPr txBox="1"/>
          <p:nvPr/>
        </p:nvSpPr>
        <p:spPr>
          <a:xfrm>
            <a:off x="289342" y="4584608"/>
            <a:ext cx="2584715" cy="646331"/>
          </a:xfrm>
          <a:prstGeom prst="rect">
            <a:avLst/>
          </a:prstGeom>
          <a:noFill/>
        </p:spPr>
        <p:txBody>
          <a:bodyPr wrap="square">
            <a:spAutoFit/>
          </a:bodyPr>
          <a:lstStyle/>
          <a:p>
            <a:r>
              <a:rPr lang="en-US" sz="3600" kern="1500" dirty="0">
                <a:latin typeface="Univers Condensed" panose="020B0506020202050204" pitchFamily="34" charset="0"/>
                <a:ea typeface="+mj-ea"/>
                <a:cs typeface="Calibri" panose="020F0502020204030204" pitchFamily="34" charset="0"/>
              </a:rPr>
              <a:t>Our </a:t>
            </a:r>
            <a:r>
              <a:rPr lang="en-US" sz="3600" b="1" kern="1500" dirty="0">
                <a:latin typeface="Univers Condensed" panose="020B0506020202050204" pitchFamily="34" charset="0"/>
                <a:ea typeface="+mj-ea"/>
                <a:cs typeface="Calibri" panose="020F0502020204030204" pitchFamily="34" charset="0"/>
              </a:rPr>
              <a:t>Policies</a:t>
            </a:r>
            <a:endParaRPr lang="ar-EG" sz="3600" b="1" kern="1500" dirty="0">
              <a:latin typeface="Univers Condensed" panose="020B0506020202050204" pitchFamily="34" charset="0"/>
              <a:ea typeface="+mj-ea"/>
              <a:cs typeface="Calibri" panose="020F0502020204030204" pitchFamily="34" charset="0"/>
            </a:endParaRPr>
          </a:p>
        </p:txBody>
      </p:sp>
      <p:grpSp>
        <p:nvGrpSpPr>
          <p:cNvPr id="16" name="Group 15">
            <a:extLst>
              <a:ext uri="{FF2B5EF4-FFF2-40B4-BE49-F238E27FC236}">
                <a16:creationId xmlns="" xmlns:a16="http://schemas.microsoft.com/office/drawing/2014/main" id="{F876D5D2-F9B2-ED02-023D-E15A4DA910EB}"/>
              </a:ext>
            </a:extLst>
          </p:cNvPr>
          <p:cNvGrpSpPr/>
          <p:nvPr/>
        </p:nvGrpSpPr>
        <p:grpSpPr>
          <a:xfrm>
            <a:off x="6544754" y="5351418"/>
            <a:ext cx="1894421" cy="551999"/>
            <a:chOff x="2213118" y="3709188"/>
            <a:chExt cx="1894421" cy="551999"/>
          </a:xfrm>
        </p:grpSpPr>
        <p:grpSp>
          <p:nvGrpSpPr>
            <p:cNvPr id="17" name="Group 16">
              <a:extLst>
                <a:ext uri="{FF2B5EF4-FFF2-40B4-BE49-F238E27FC236}">
                  <a16:creationId xmlns="" xmlns:a16="http://schemas.microsoft.com/office/drawing/2014/main" id="{D7F9FAD1-E402-2AB8-35C2-B06C9B30548C}"/>
                </a:ext>
              </a:extLst>
            </p:cNvPr>
            <p:cNvGrpSpPr/>
            <p:nvPr/>
          </p:nvGrpSpPr>
          <p:grpSpPr>
            <a:xfrm>
              <a:off x="2213118" y="3709188"/>
              <a:ext cx="1894421" cy="551999"/>
              <a:chOff x="3167666" y="355601"/>
              <a:chExt cx="2318730" cy="962472"/>
            </a:xfrm>
          </p:grpSpPr>
          <p:pic>
            <p:nvPicPr>
              <p:cNvPr id="19" name="Picture 18">
                <a:extLst>
                  <a:ext uri="{FF2B5EF4-FFF2-40B4-BE49-F238E27FC236}">
                    <a16:creationId xmlns="" xmlns:a16="http://schemas.microsoft.com/office/drawing/2014/main" id="{D4F17AE6-AC44-A141-8629-0AEAB2DFD24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67666" y="355601"/>
                <a:ext cx="703294" cy="962472"/>
              </a:xfrm>
              <a:prstGeom prst="rect">
                <a:avLst/>
              </a:prstGeom>
            </p:spPr>
          </p:pic>
          <p:sp>
            <p:nvSpPr>
              <p:cNvPr id="20" name="Rectangle: Rounded Corners 19">
                <a:extLst>
                  <a:ext uri="{FF2B5EF4-FFF2-40B4-BE49-F238E27FC236}">
                    <a16:creationId xmlns="" xmlns:a16="http://schemas.microsoft.com/office/drawing/2014/main" id="{E4D3A8FC-FA47-0D86-34AA-AFCC4E498B06}"/>
                  </a:ext>
                </a:extLst>
              </p:cNvPr>
              <p:cNvSpPr/>
              <p:nvPr/>
            </p:nvSpPr>
            <p:spPr>
              <a:xfrm>
                <a:off x="3789680" y="355601"/>
                <a:ext cx="1696720" cy="962472"/>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endParaRPr lang="en-US" sz="1050" b="1" dirty="0">
                  <a:solidFill>
                    <a:srgbClr val="003346"/>
                  </a:solidFill>
                  <a:latin typeface="Arial Black" panose="020B0A04020102020204" pitchFamily="34" charset="0"/>
                </a:endParaRPr>
              </a:p>
              <a:p>
                <a:endParaRPr lang="en-US" sz="1050" b="1" dirty="0">
                  <a:solidFill>
                    <a:srgbClr val="FF0000"/>
                  </a:solidFill>
                  <a:latin typeface="Arial Black" panose="020B0A04020102020204" pitchFamily="34" charset="0"/>
                </a:endParaRPr>
              </a:p>
              <a:p>
                <a:r>
                  <a:rPr lang="en-US" sz="1050" b="1" dirty="0">
                    <a:solidFill>
                      <a:srgbClr val="FF0000"/>
                    </a:solidFill>
                    <a:latin typeface="Arial Black" panose="020B0A04020102020204" pitchFamily="34" charset="0"/>
                  </a:rPr>
                  <a:t>Suppliers</a:t>
                </a:r>
              </a:p>
            </p:txBody>
          </p:sp>
        </p:grpSp>
        <p:pic>
          <p:nvPicPr>
            <p:cNvPr id="18" name="Picture 17">
              <a:extLst>
                <a:ext uri="{FF2B5EF4-FFF2-40B4-BE49-F238E27FC236}">
                  <a16:creationId xmlns="" xmlns:a16="http://schemas.microsoft.com/office/drawing/2014/main" id="{821201C4-E5B2-B6F7-8235-7E02BB4CF6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1365" y="3740785"/>
              <a:ext cx="961407" cy="299858"/>
            </a:xfrm>
            <a:prstGeom prst="rect">
              <a:avLst/>
            </a:prstGeom>
          </p:spPr>
        </p:pic>
      </p:grpSp>
      <p:grpSp>
        <p:nvGrpSpPr>
          <p:cNvPr id="21" name="Group 20">
            <a:extLst>
              <a:ext uri="{FF2B5EF4-FFF2-40B4-BE49-F238E27FC236}">
                <a16:creationId xmlns="" xmlns:a16="http://schemas.microsoft.com/office/drawing/2014/main" id="{6D9E34C2-D413-6A1F-62F6-2FEC1FFE85D8}"/>
              </a:ext>
            </a:extLst>
          </p:cNvPr>
          <p:cNvGrpSpPr/>
          <p:nvPr/>
        </p:nvGrpSpPr>
        <p:grpSpPr>
          <a:xfrm>
            <a:off x="4460691" y="5351417"/>
            <a:ext cx="2064678" cy="552000"/>
            <a:chOff x="2213116" y="4460867"/>
            <a:chExt cx="2064678" cy="552000"/>
          </a:xfrm>
        </p:grpSpPr>
        <p:grpSp>
          <p:nvGrpSpPr>
            <p:cNvPr id="22" name="Group 21">
              <a:extLst>
                <a:ext uri="{FF2B5EF4-FFF2-40B4-BE49-F238E27FC236}">
                  <a16:creationId xmlns="" xmlns:a16="http://schemas.microsoft.com/office/drawing/2014/main" id="{7F427527-29F2-82FC-266E-4F5CEAB8C899}"/>
                </a:ext>
              </a:extLst>
            </p:cNvPr>
            <p:cNvGrpSpPr/>
            <p:nvPr/>
          </p:nvGrpSpPr>
          <p:grpSpPr>
            <a:xfrm>
              <a:off x="2213116" y="4460867"/>
              <a:ext cx="2064678" cy="552000"/>
              <a:chOff x="3167666" y="1666239"/>
              <a:chExt cx="2527122" cy="962474"/>
            </a:xfrm>
          </p:grpSpPr>
          <p:sp>
            <p:nvSpPr>
              <p:cNvPr id="24" name="Rectangle: Rounded Corners 23">
                <a:extLst>
                  <a:ext uri="{FF2B5EF4-FFF2-40B4-BE49-F238E27FC236}">
                    <a16:creationId xmlns="" xmlns:a16="http://schemas.microsoft.com/office/drawing/2014/main" id="{37628CF4-F992-D8D8-8AD9-329EAF5E8E06}"/>
                  </a:ext>
                </a:extLst>
              </p:cNvPr>
              <p:cNvSpPr/>
              <p:nvPr/>
            </p:nvSpPr>
            <p:spPr>
              <a:xfrm>
                <a:off x="3789681" y="1666239"/>
                <a:ext cx="1905107"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endParaRPr lang="en-US" sz="1050" b="1" dirty="0">
                  <a:solidFill>
                    <a:srgbClr val="0070C0"/>
                  </a:solidFill>
                  <a:latin typeface="Arial Black" panose="020B0A04020102020204" pitchFamily="34" charset="0"/>
                </a:endParaRPr>
              </a:p>
              <a:p>
                <a:endParaRPr lang="en-US" sz="1050" b="1" dirty="0">
                  <a:solidFill>
                    <a:srgbClr val="0070C0"/>
                  </a:solidFill>
                  <a:latin typeface="Arial Black" panose="020B0A04020102020204" pitchFamily="34" charset="0"/>
                </a:endParaRPr>
              </a:p>
              <a:p>
                <a:r>
                  <a:rPr lang="en-US" sz="1050" b="1" dirty="0">
                    <a:solidFill>
                      <a:srgbClr val="0070C0"/>
                    </a:solidFill>
                    <a:latin typeface="Arial Black" panose="020B0A04020102020204" pitchFamily="34" charset="0"/>
                  </a:rPr>
                  <a:t>Construction</a:t>
                </a:r>
                <a:endParaRPr lang="en-US" sz="1100" b="1" dirty="0">
                  <a:solidFill>
                    <a:srgbClr val="0070C0"/>
                  </a:solidFill>
                  <a:latin typeface="Arial Black" panose="020B0A04020102020204" pitchFamily="34" charset="0"/>
                </a:endParaRPr>
              </a:p>
            </p:txBody>
          </p:sp>
          <p:pic>
            <p:nvPicPr>
              <p:cNvPr id="25" name="Picture 24">
                <a:extLst>
                  <a:ext uri="{FF2B5EF4-FFF2-40B4-BE49-F238E27FC236}">
                    <a16:creationId xmlns="" xmlns:a16="http://schemas.microsoft.com/office/drawing/2014/main" id="{D557C83A-767E-D701-A29F-081F235E4C2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67666" y="1666241"/>
                <a:ext cx="703294" cy="962472"/>
              </a:xfrm>
              <a:prstGeom prst="rect">
                <a:avLst/>
              </a:prstGeom>
            </p:spPr>
          </p:pic>
        </p:grpSp>
        <p:pic>
          <p:nvPicPr>
            <p:cNvPr id="23" name="Picture 22">
              <a:extLst>
                <a:ext uri="{FF2B5EF4-FFF2-40B4-BE49-F238E27FC236}">
                  <a16:creationId xmlns="" xmlns:a16="http://schemas.microsoft.com/office/drawing/2014/main" id="{71A2ED59-4B88-A29D-2C18-73F0A40B98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1365" y="4472524"/>
              <a:ext cx="961407" cy="299858"/>
            </a:xfrm>
            <a:prstGeom prst="rect">
              <a:avLst/>
            </a:prstGeom>
          </p:spPr>
        </p:pic>
      </p:grpSp>
      <p:grpSp>
        <p:nvGrpSpPr>
          <p:cNvPr id="26" name="Group 25">
            <a:extLst>
              <a:ext uri="{FF2B5EF4-FFF2-40B4-BE49-F238E27FC236}">
                <a16:creationId xmlns="" xmlns:a16="http://schemas.microsoft.com/office/drawing/2014/main" id="{C0DF653F-8510-3A0D-AE48-525BA2E8EC09}"/>
              </a:ext>
            </a:extLst>
          </p:cNvPr>
          <p:cNvGrpSpPr/>
          <p:nvPr/>
        </p:nvGrpSpPr>
        <p:grpSpPr>
          <a:xfrm>
            <a:off x="2427077" y="5351418"/>
            <a:ext cx="2064677" cy="551998"/>
            <a:chOff x="2213116" y="5212546"/>
            <a:chExt cx="2064677" cy="551998"/>
          </a:xfrm>
        </p:grpSpPr>
        <p:grpSp>
          <p:nvGrpSpPr>
            <p:cNvPr id="27" name="Group 26">
              <a:extLst>
                <a:ext uri="{FF2B5EF4-FFF2-40B4-BE49-F238E27FC236}">
                  <a16:creationId xmlns="" xmlns:a16="http://schemas.microsoft.com/office/drawing/2014/main" id="{A75157F6-F8BC-325A-A4D6-DF370EFE58BE}"/>
                </a:ext>
              </a:extLst>
            </p:cNvPr>
            <p:cNvGrpSpPr/>
            <p:nvPr/>
          </p:nvGrpSpPr>
          <p:grpSpPr>
            <a:xfrm>
              <a:off x="2213116" y="5212546"/>
              <a:ext cx="2064677" cy="551998"/>
              <a:chOff x="3167666" y="2976879"/>
              <a:chExt cx="2527121" cy="962473"/>
            </a:xfrm>
          </p:grpSpPr>
          <p:sp>
            <p:nvSpPr>
              <p:cNvPr id="29" name="Rectangle: Rounded Corners 28">
                <a:extLst>
                  <a:ext uri="{FF2B5EF4-FFF2-40B4-BE49-F238E27FC236}">
                    <a16:creationId xmlns="" xmlns:a16="http://schemas.microsoft.com/office/drawing/2014/main" id="{4303B0C3-A8F7-3E28-DB49-B9CFBF4335F0}"/>
                  </a:ext>
                </a:extLst>
              </p:cNvPr>
              <p:cNvSpPr/>
              <p:nvPr/>
            </p:nvSpPr>
            <p:spPr>
              <a:xfrm>
                <a:off x="3789680" y="2976879"/>
                <a:ext cx="1905107"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endParaRPr lang="en-US" sz="1050" b="1" dirty="0">
                  <a:solidFill>
                    <a:srgbClr val="00B050"/>
                  </a:solidFill>
                  <a:latin typeface="Arial Black" panose="020B0A04020102020204" pitchFamily="34" charset="0"/>
                </a:endParaRPr>
              </a:p>
              <a:p>
                <a:endParaRPr lang="en-US" sz="1050" b="1" dirty="0">
                  <a:solidFill>
                    <a:srgbClr val="00B050"/>
                  </a:solidFill>
                  <a:latin typeface="Arial Black" panose="020B0A04020102020204" pitchFamily="34" charset="0"/>
                </a:endParaRPr>
              </a:p>
              <a:p>
                <a:r>
                  <a:rPr lang="en-US" sz="1050" b="1" dirty="0">
                    <a:solidFill>
                      <a:srgbClr val="00B050"/>
                    </a:solidFill>
                    <a:latin typeface="Arial Black" panose="020B0A04020102020204" pitchFamily="34" charset="0"/>
                  </a:rPr>
                  <a:t>Industrial</a:t>
                </a:r>
              </a:p>
            </p:txBody>
          </p:sp>
          <p:pic>
            <p:nvPicPr>
              <p:cNvPr id="30" name="Picture 29">
                <a:extLst>
                  <a:ext uri="{FF2B5EF4-FFF2-40B4-BE49-F238E27FC236}">
                    <a16:creationId xmlns="" xmlns:a16="http://schemas.microsoft.com/office/drawing/2014/main" id="{44B03D48-5D97-F33C-5E98-FB5184635A1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67666" y="2976879"/>
                <a:ext cx="703294" cy="962473"/>
              </a:xfrm>
              <a:prstGeom prst="rect">
                <a:avLst/>
              </a:prstGeom>
            </p:spPr>
          </p:pic>
        </p:grpSp>
        <p:pic>
          <p:nvPicPr>
            <p:cNvPr id="28" name="Picture 27">
              <a:extLst>
                <a:ext uri="{FF2B5EF4-FFF2-40B4-BE49-F238E27FC236}">
                  <a16:creationId xmlns="" xmlns:a16="http://schemas.microsoft.com/office/drawing/2014/main" id="{71FD9634-9367-EADB-8508-2B5F722394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1364" y="5241728"/>
              <a:ext cx="961407" cy="299858"/>
            </a:xfrm>
            <a:prstGeom prst="rect">
              <a:avLst/>
            </a:prstGeom>
          </p:spPr>
        </p:pic>
      </p:grpSp>
      <p:grpSp>
        <p:nvGrpSpPr>
          <p:cNvPr id="31" name="Group 30">
            <a:extLst>
              <a:ext uri="{FF2B5EF4-FFF2-40B4-BE49-F238E27FC236}">
                <a16:creationId xmlns="" xmlns:a16="http://schemas.microsoft.com/office/drawing/2014/main" id="{B322EC19-9161-9CFE-DAFA-C4321EFB5D9D}"/>
              </a:ext>
            </a:extLst>
          </p:cNvPr>
          <p:cNvGrpSpPr/>
          <p:nvPr/>
        </p:nvGrpSpPr>
        <p:grpSpPr>
          <a:xfrm>
            <a:off x="426809" y="5380600"/>
            <a:ext cx="2064680" cy="551998"/>
            <a:chOff x="2213113" y="5975881"/>
            <a:chExt cx="2064680" cy="551998"/>
          </a:xfrm>
        </p:grpSpPr>
        <p:grpSp>
          <p:nvGrpSpPr>
            <p:cNvPr id="32" name="Group 31">
              <a:extLst>
                <a:ext uri="{FF2B5EF4-FFF2-40B4-BE49-F238E27FC236}">
                  <a16:creationId xmlns="" xmlns:a16="http://schemas.microsoft.com/office/drawing/2014/main" id="{6E9EB64F-3383-29D9-86D8-E5CA5B92D503}"/>
                </a:ext>
              </a:extLst>
            </p:cNvPr>
            <p:cNvGrpSpPr/>
            <p:nvPr/>
          </p:nvGrpSpPr>
          <p:grpSpPr>
            <a:xfrm>
              <a:off x="2213113" y="5975881"/>
              <a:ext cx="2064680" cy="551998"/>
              <a:chOff x="3167663" y="2976879"/>
              <a:chExt cx="2527124" cy="962473"/>
            </a:xfrm>
          </p:grpSpPr>
          <p:sp>
            <p:nvSpPr>
              <p:cNvPr id="34" name="Rectangle: Rounded Corners 33">
                <a:extLst>
                  <a:ext uri="{FF2B5EF4-FFF2-40B4-BE49-F238E27FC236}">
                    <a16:creationId xmlns="" xmlns:a16="http://schemas.microsoft.com/office/drawing/2014/main" id="{2F5E05F3-0F29-54A7-CD48-784A56E533F8}"/>
                  </a:ext>
                </a:extLst>
              </p:cNvPr>
              <p:cNvSpPr/>
              <p:nvPr/>
            </p:nvSpPr>
            <p:spPr>
              <a:xfrm>
                <a:off x="3789680" y="2976879"/>
                <a:ext cx="1905107"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endParaRPr lang="en-US" sz="1050" b="1" dirty="0">
                  <a:solidFill>
                    <a:srgbClr val="00B0F0"/>
                  </a:solidFill>
                  <a:latin typeface="Arial Black" panose="020B0A04020102020204" pitchFamily="34" charset="0"/>
                </a:endParaRPr>
              </a:p>
              <a:p>
                <a:endParaRPr lang="en-US" sz="1050" b="1" dirty="0">
                  <a:solidFill>
                    <a:srgbClr val="00B0F0"/>
                  </a:solidFill>
                  <a:latin typeface="Arial Black" panose="020B0A04020102020204" pitchFamily="34" charset="0"/>
                </a:endParaRPr>
              </a:p>
              <a:p>
                <a:r>
                  <a:rPr lang="en-US" sz="1050" b="1" dirty="0">
                    <a:solidFill>
                      <a:srgbClr val="00B0F0"/>
                    </a:solidFill>
                    <a:latin typeface="Arial Black" panose="020B0A04020102020204" pitchFamily="34" charset="0"/>
                  </a:rPr>
                  <a:t>Service</a:t>
                </a:r>
              </a:p>
            </p:txBody>
          </p:sp>
          <p:pic>
            <p:nvPicPr>
              <p:cNvPr id="35" name="Picture 34">
                <a:extLst>
                  <a:ext uri="{FF2B5EF4-FFF2-40B4-BE49-F238E27FC236}">
                    <a16:creationId xmlns="" xmlns:a16="http://schemas.microsoft.com/office/drawing/2014/main" id="{B36E3D0D-88D0-19B8-C248-DB69304A98D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67663" y="2976879"/>
                <a:ext cx="703296" cy="962473"/>
              </a:xfrm>
              <a:prstGeom prst="rect">
                <a:avLst/>
              </a:prstGeom>
            </p:spPr>
          </p:pic>
        </p:grpSp>
        <p:pic>
          <p:nvPicPr>
            <p:cNvPr id="33" name="Picture 32">
              <a:extLst>
                <a:ext uri="{FF2B5EF4-FFF2-40B4-BE49-F238E27FC236}">
                  <a16:creationId xmlns="" xmlns:a16="http://schemas.microsoft.com/office/drawing/2014/main" id="{1DCE1448-0AAF-3FF9-87AE-25C88C38AF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1364" y="5975881"/>
              <a:ext cx="961407" cy="299858"/>
            </a:xfrm>
            <a:prstGeom prst="rect">
              <a:avLst/>
            </a:prstGeom>
          </p:spPr>
        </p:pic>
      </p:grpSp>
      <p:sp>
        <p:nvSpPr>
          <p:cNvPr id="2" name="Rectangle 1">
            <a:extLst>
              <a:ext uri="{FF2B5EF4-FFF2-40B4-BE49-F238E27FC236}">
                <a16:creationId xmlns="" xmlns:a16="http://schemas.microsoft.com/office/drawing/2014/main" id="{3C998FE0-6A17-3189-42B6-4B6D188EC1EF}"/>
              </a:ext>
            </a:extLst>
          </p:cNvPr>
          <p:cNvSpPr/>
          <p:nvPr/>
        </p:nvSpPr>
        <p:spPr>
          <a:xfrm>
            <a:off x="0" y="109155"/>
            <a:ext cx="289342" cy="745663"/>
          </a:xfrm>
          <a:prstGeom prst="rect">
            <a:avLst/>
          </a:prstGeom>
          <a:solidFill>
            <a:srgbClr val="F4A7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550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462F685-69FB-E65C-4D12-E58E7F87090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5400000" flipH="1">
            <a:off x="148863" y="890534"/>
            <a:ext cx="5838918" cy="6096002"/>
          </a:xfrm>
          <a:prstGeom prst="rect">
            <a:avLst/>
          </a:prstGeom>
        </p:spPr>
      </p:pic>
      <p:pic>
        <p:nvPicPr>
          <p:cNvPr id="8" name="Picture 7">
            <a:extLst>
              <a:ext uri="{FF2B5EF4-FFF2-40B4-BE49-F238E27FC236}">
                <a16:creationId xmlns="" xmlns:a16="http://schemas.microsoft.com/office/drawing/2014/main" id="{8511EFA9-A2EA-DF51-B033-B2FBC7B5AFF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8006" y="139635"/>
            <a:ext cx="2307195" cy="745666"/>
          </a:xfrm>
          <a:prstGeom prst="rect">
            <a:avLst/>
          </a:prstGeom>
        </p:spPr>
      </p:pic>
      <p:sp>
        <p:nvSpPr>
          <p:cNvPr id="7" name="TextBox 6">
            <a:extLst>
              <a:ext uri="{FF2B5EF4-FFF2-40B4-BE49-F238E27FC236}">
                <a16:creationId xmlns="" xmlns:a16="http://schemas.microsoft.com/office/drawing/2014/main" id="{8CEE220F-DA1C-067B-529B-0DF6CBACCA9D}"/>
              </a:ext>
            </a:extLst>
          </p:cNvPr>
          <p:cNvSpPr txBox="1"/>
          <p:nvPr/>
        </p:nvSpPr>
        <p:spPr>
          <a:xfrm>
            <a:off x="117680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9" name="Group 8">
            <a:extLst>
              <a:ext uri="{FF2B5EF4-FFF2-40B4-BE49-F238E27FC236}">
                <a16:creationId xmlns="" xmlns:a16="http://schemas.microsoft.com/office/drawing/2014/main" id="{FC820BE3-34C0-0FB0-8E89-487A7A8F3C32}"/>
              </a:ext>
            </a:extLst>
          </p:cNvPr>
          <p:cNvGrpSpPr/>
          <p:nvPr/>
        </p:nvGrpSpPr>
        <p:grpSpPr>
          <a:xfrm flipH="1">
            <a:off x="21180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5"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551492" y="1037331"/>
              <a:ext cx="259330" cy="270066"/>
            </a:xfrm>
            <a:prstGeom prst="rect">
              <a:avLst/>
            </a:prstGeom>
            <a:noFill/>
          </p:spPr>
          <p:txBody>
            <a:bodyPr wrap="none" rtlCol="0">
              <a:spAutoFit/>
            </a:bodyPr>
            <a:lstStyle/>
            <a:p>
              <a:r>
                <a:rPr lang="en-US" sz="1200" b="1" dirty="0">
                  <a:latin typeface="Univers Condensed" panose="020B0506020202050204" pitchFamily="34" charset="0"/>
                </a:rPr>
                <a:t>4</a:t>
              </a: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2879A108-5370-1983-A7AB-64A25A06BE19}"/>
              </a:ext>
            </a:extLst>
          </p:cNvPr>
          <p:cNvSpPr txBox="1"/>
          <p:nvPr/>
        </p:nvSpPr>
        <p:spPr>
          <a:xfrm>
            <a:off x="376428" y="1253580"/>
            <a:ext cx="2584715" cy="646331"/>
          </a:xfrm>
          <a:prstGeom prst="rect">
            <a:avLst/>
          </a:prstGeom>
          <a:noFill/>
        </p:spPr>
        <p:txBody>
          <a:bodyPr wrap="square">
            <a:spAutoFit/>
          </a:bodyPr>
          <a:lstStyle/>
          <a:p>
            <a:r>
              <a:rPr lang="en-US" sz="3600" kern="1500" dirty="0">
                <a:latin typeface="Univers Condensed" panose="020B0506020202050204" pitchFamily="34" charset="0"/>
                <a:ea typeface="+mj-ea"/>
                <a:cs typeface="Calibri" panose="020F0502020204030204" pitchFamily="34" charset="0"/>
              </a:rPr>
              <a:t>Our </a:t>
            </a:r>
            <a:r>
              <a:rPr lang="en-US" sz="3600" b="1" kern="1500" dirty="0">
                <a:latin typeface="Univers Condensed" panose="020B0506020202050204" pitchFamily="34" charset="0"/>
                <a:ea typeface="+mj-ea"/>
                <a:cs typeface="Calibri" panose="020F0502020204030204" pitchFamily="34" charset="0"/>
              </a:rPr>
              <a:t>Sectors</a:t>
            </a:r>
            <a:endParaRPr lang="ar-EG" sz="3600" b="1" kern="1500" dirty="0">
              <a:latin typeface="Univers Condensed" panose="020B0506020202050204" pitchFamily="34" charset="0"/>
              <a:ea typeface="+mj-ea"/>
              <a:cs typeface="Calibri" panose="020F0502020204030204" pitchFamily="34" charset="0"/>
            </a:endParaRPr>
          </a:p>
        </p:txBody>
      </p:sp>
      <p:grpSp>
        <p:nvGrpSpPr>
          <p:cNvPr id="3" name="Group 2">
            <a:extLst>
              <a:ext uri="{FF2B5EF4-FFF2-40B4-BE49-F238E27FC236}">
                <a16:creationId xmlns="" xmlns:a16="http://schemas.microsoft.com/office/drawing/2014/main" id="{B39FCDFE-1516-0C65-2130-9FC4309C641D}"/>
              </a:ext>
            </a:extLst>
          </p:cNvPr>
          <p:cNvGrpSpPr/>
          <p:nvPr/>
        </p:nvGrpSpPr>
        <p:grpSpPr>
          <a:xfrm>
            <a:off x="3754800" y="1999191"/>
            <a:ext cx="1894421" cy="551999"/>
            <a:chOff x="2213118" y="3709188"/>
            <a:chExt cx="1894421" cy="551999"/>
          </a:xfrm>
        </p:grpSpPr>
        <p:grpSp>
          <p:nvGrpSpPr>
            <p:cNvPr id="5" name="Group 4">
              <a:extLst>
                <a:ext uri="{FF2B5EF4-FFF2-40B4-BE49-F238E27FC236}">
                  <a16:creationId xmlns="" xmlns:a16="http://schemas.microsoft.com/office/drawing/2014/main" id="{CAE328F4-D346-EAC4-8DFC-71DEC652E924}"/>
                </a:ext>
              </a:extLst>
            </p:cNvPr>
            <p:cNvGrpSpPr/>
            <p:nvPr/>
          </p:nvGrpSpPr>
          <p:grpSpPr>
            <a:xfrm>
              <a:off x="2213118" y="3709188"/>
              <a:ext cx="1894421" cy="551999"/>
              <a:chOff x="3167666" y="355601"/>
              <a:chExt cx="2318730" cy="962472"/>
            </a:xfrm>
          </p:grpSpPr>
          <p:pic>
            <p:nvPicPr>
              <p:cNvPr id="13" name="Picture 12">
                <a:extLst>
                  <a:ext uri="{FF2B5EF4-FFF2-40B4-BE49-F238E27FC236}">
                    <a16:creationId xmlns="" xmlns:a16="http://schemas.microsoft.com/office/drawing/2014/main" id="{06217E84-61A1-1F4B-93B4-9A576FE8DB6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67666" y="355601"/>
                <a:ext cx="703294" cy="962472"/>
              </a:xfrm>
              <a:prstGeom prst="rect">
                <a:avLst/>
              </a:prstGeom>
            </p:spPr>
          </p:pic>
          <p:sp>
            <p:nvSpPr>
              <p:cNvPr id="14" name="Rectangle: Rounded Corners 13">
                <a:extLst>
                  <a:ext uri="{FF2B5EF4-FFF2-40B4-BE49-F238E27FC236}">
                    <a16:creationId xmlns="" xmlns:a16="http://schemas.microsoft.com/office/drawing/2014/main" id="{CA521134-AFED-1789-C122-D33F1EDC6D4B}"/>
                  </a:ext>
                </a:extLst>
              </p:cNvPr>
              <p:cNvSpPr/>
              <p:nvPr/>
            </p:nvSpPr>
            <p:spPr>
              <a:xfrm>
                <a:off x="3789680" y="355601"/>
                <a:ext cx="1696720" cy="962472"/>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endParaRPr lang="en-US" sz="1050" b="1" dirty="0">
                  <a:solidFill>
                    <a:srgbClr val="003346"/>
                  </a:solidFill>
                  <a:latin typeface="Arial Black" panose="020B0A04020102020204" pitchFamily="34" charset="0"/>
                </a:endParaRPr>
              </a:p>
              <a:p>
                <a:endParaRPr lang="en-US" sz="1050" b="1" dirty="0">
                  <a:solidFill>
                    <a:srgbClr val="FF0000"/>
                  </a:solidFill>
                  <a:latin typeface="Arial Black" panose="020B0A04020102020204" pitchFamily="34" charset="0"/>
                </a:endParaRPr>
              </a:p>
              <a:p>
                <a:r>
                  <a:rPr lang="en-US" sz="1050" b="1" dirty="0">
                    <a:solidFill>
                      <a:srgbClr val="FF0000"/>
                    </a:solidFill>
                    <a:latin typeface="Arial Black" panose="020B0A04020102020204" pitchFamily="34" charset="0"/>
                  </a:rPr>
                  <a:t>Suppliers</a:t>
                </a:r>
              </a:p>
            </p:txBody>
          </p:sp>
        </p:grpSp>
        <p:pic>
          <p:nvPicPr>
            <p:cNvPr id="6" name="Picture 5">
              <a:extLst>
                <a:ext uri="{FF2B5EF4-FFF2-40B4-BE49-F238E27FC236}">
                  <a16:creationId xmlns="" xmlns:a16="http://schemas.microsoft.com/office/drawing/2014/main" id="{6F211530-D652-6D76-A3E4-3D64A90482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1365" y="3740785"/>
              <a:ext cx="961407" cy="299858"/>
            </a:xfrm>
            <a:prstGeom prst="rect">
              <a:avLst/>
            </a:prstGeom>
          </p:spPr>
        </p:pic>
      </p:grpSp>
      <p:grpSp>
        <p:nvGrpSpPr>
          <p:cNvPr id="15" name="Group 14">
            <a:extLst>
              <a:ext uri="{FF2B5EF4-FFF2-40B4-BE49-F238E27FC236}">
                <a16:creationId xmlns="" xmlns:a16="http://schemas.microsoft.com/office/drawing/2014/main" id="{6A2CADEF-1CC4-1D75-6142-5EF67AF5C9CE}"/>
              </a:ext>
            </a:extLst>
          </p:cNvPr>
          <p:cNvGrpSpPr/>
          <p:nvPr/>
        </p:nvGrpSpPr>
        <p:grpSpPr>
          <a:xfrm>
            <a:off x="943714" y="1999190"/>
            <a:ext cx="2064678" cy="552000"/>
            <a:chOff x="2213116" y="4460867"/>
            <a:chExt cx="2064678" cy="552000"/>
          </a:xfrm>
        </p:grpSpPr>
        <p:grpSp>
          <p:nvGrpSpPr>
            <p:cNvPr id="16" name="Group 15">
              <a:extLst>
                <a:ext uri="{FF2B5EF4-FFF2-40B4-BE49-F238E27FC236}">
                  <a16:creationId xmlns="" xmlns:a16="http://schemas.microsoft.com/office/drawing/2014/main" id="{293BAE27-1028-93E5-A1AA-92F9041F7781}"/>
                </a:ext>
              </a:extLst>
            </p:cNvPr>
            <p:cNvGrpSpPr/>
            <p:nvPr/>
          </p:nvGrpSpPr>
          <p:grpSpPr>
            <a:xfrm>
              <a:off x="2213116" y="4460867"/>
              <a:ext cx="2064678" cy="552000"/>
              <a:chOff x="3167666" y="1666239"/>
              <a:chExt cx="2527122" cy="962474"/>
            </a:xfrm>
          </p:grpSpPr>
          <p:sp>
            <p:nvSpPr>
              <p:cNvPr id="18" name="Rectangle: Rounded Corners 17">
                <a:extLst>
                  <a:ext uri="{FF2B5EF4-FFF2-40B4-BE49-F238E27FC236}">
                    <a16:creationId xmlns="" xmlns:a16="http://schemas.microsoft.com/office/drawing/2014/main" id="{F55C6AED-A619-3399-4EF7-32F8DAFD456F}"/>
                  </a:ext>
                </a:extLst>
              </p:cNvPr>
              <p:cNvSpPr/>
              <p:nvPr/>
            </p:nvSpPr>
            <p:spPr>
              <a:xfrm>
                <a:off x="3789681" y="1666239"/>
                <a:ext cx="1905107"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endParaRPr lang="en-US" sz="1050" b="1" dirty="0">
                  <a:solidFill>
                    <a:srgbClr val="0070C0"/>
                  </a:solidFill>
                  <a:latin typeface="Arial Black" panose="020B0A04020102020204" pitchFamily="34" charset="0"/>
                </a:endParaRPr>
              </a:p>
              <a:p>
                <a:endParaRPr lang="en-US" sz="1050" b="1" dirty="0">
                  <a:solidFill>
                    <a:srgbClr val="0070C0"/>
                  </a:solidFill>
                  <a:latin typeface="Arial Black" panose="020B0A04020102020204" pitchFamily="34" charset="0"/>
                </a:endParaRPr>
              </a:p>
              <a:p>
                <a:r>
                  <a:rPr lang="en-US" sz="1050" b="1" dirty="0">
                    <a:solidFill>
                      <a:srgbClr val="0070C0"/>
                    </a:solidFill>
                    <a:latin typeface="Arial Black" panose="020B0A04020102020204" pitchFamily="34" charset="0"/>
                  </a:rPr>
                  <a:t>Construction</a:t>
                </a:r>
                <a:endParaRPr lang="en-US" sz="1100" b="1" dirty="0">
                  <a:solidFill>
                    <a:srgbClr val="0070C0"/>
                  </a:solidFill>
                  <a:latin typeface="Arial Black" panose="020B0A04020102020204" pitchFamily="34" charset="0"/>
                </a:endParaRPr>
              </a:p>
            </p:txBody>
          </p:sp>
          <p:pic>
            <p:nvPicPr>
              <p:cNvPr id="19" name="Picture 18">
                <a:extLst>
                  <a:ext uri="{FF2B5EF4-FFF2-40B4-BE49-F238E27FC236}">
                    <a16:creationId xmlns="" xmlns:a16="http://schemas.microsoft.com/office/drawing/2014/main" id="{E154903C-A0FE-FF5B-0A4C-2E4BD7F7AC9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67666" y="1666241"/>
                <a:ext cx="703294" cy="962472"/>
              </a:xfrm>
              <a:prstGeom prst="rect">
                <a:avLst/>
              </a:prstGeom>
            </p:spPr>
          </p:pic>
        </p:grpSp>
        <p:pic>
          <p:nvPicPr>
            <p:cNvPr id="17" name="Picture 16">
              <a:extLst>
                <a:ext uri="{FF2B5EF4-FFF2-40B4-BE49-F238E27FC236}">
                  <a16:creationId xmlns="" xmlns:a16="http://schemas.microsoft.com/office/drawing/2014/main" id="{233D2D7A-1F4E-B1E4-124D-919C3C5CEA34}"/>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1365" y="4472524"/>
              <a:ext cx="961407" cy="299858"/>
            </a:xfrm>
            <a:prstGeom prst="rect">
              <a:avLst/>
            </a:prstGeom>
          </p:spPr>
        </p:pic>
      </p:grpSp>
      <p:grpSp>
        <p:nvGrpSpPr>
          <p:cNvPr id="20" name="Group 19">
            <a:extLst>
              <a:ext uri="{FF2B5EF4-FFF2-40B4-BE49-F238E27FC236}">
                <a16:creationId xmlns="" xmlns:a16="http://schemas.microsoft.com/office/drawing/2014/main" id="{1F6D72BD-1018-E677-DA01-2643C7EBD43A}"/>
              </a:ext>
            </a:extLst>
          </p:cNvPr>
          <p:cNvGrpSpPr/>
          <p:nvPr/>
        </p:nvGrpSpPr>
        <p:grpSpPr>
          <a:xfrm>
            <a:off x="6377308" y="1987167"/>
            <a:ext cx="2064677" cy="551998"/>
            <a:chOff x="2213116" y="5212546"/>
            <a:chExt cx="2064677" cy="551998"/>
          </a:xfrm>
        </p:grpSpPr>
        <p:grpSp>
          <p:nvGrpSpPr>
            <p:cNvPr id="21" name="Group 20">
              <a:extLst>
                <a:ext uri="{FF2B5EF4-FFF2-40B4-BE49-F238E27FC236}">
                  <a16:creationId xmlns="" xmlns:a16="http://schemas.microsoft.com/office/drawing/2014/main" id="{A4522BB3-D738-B040-DD22-5FD2AA9E1F00}"/>
                </a:ext>
              </a:extLst>
            </p:cNvPr>
            <p:cNvGrpSpPr/>
            <p:nvPr/>
          </p:nvGrpSpPr>
          <p:grpSpPr>
            <a:xfrm>
              <a:off x="2213116" y="5212546"/>
              <a:ext cx="2064677" cy="551998"/>
              <a:chOff x="3167666" y="2976879"/>
              <a:chExt cx="2527121" cy="962473"/>
            </a:xfrm>
          </p:grpSpPr>
          <p:sp>
            <p:nvSpPr>
              <p:cNvPr id="23" name="Rectangle: Rounded Corners 22">
                <a:extLst>
                  <a:ext uri="{FF2B5EF4-FFF2-40B4-BE49-F238E27FC236}">
                    <a16:creationId xmlns="" xmlns:a16="http://schemas.microsoft.com/office/drawing/2014/main" id="{5E4CFA06-220C-9C2E-15DF-969EA36999E0}"/>
                  </a:ext>
                </a:extLst>
              </p:cNvPr>
              <p:cNvSpPr/>
              <p:nvPr/>
            </p:nvSpPr>
            <p:spPr>
              <a:xfrm>
                <a:off x="3789680" y="2976879"/>
                <a:ext cx="1905107"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endParaRPr lang="en-US" sz="1050" b="1" dirty="0">
                  <a:solidFill>
                    <a:srgbClr val="00B050"/>
                  </a:solidFill>
                  <a:latin typeface="Arial Black" panose="020B0A04020102020204" pitchFamily="34" charset="0"/>
                </a:endParaRPr>
              </a:p>
              <a:p>
                <a:endParaRPr lang="en-US" sz="1050" b="1" dirty="0">
                  <a:solidFill>
                    <a:srgbClr val="00B050"/>
                  </a:solidFill>
                  <a:latin typeface="Arial Black" panose="020B0A04020102020204" pitchFamily="34" charset="0"/>
                </a:endParaRPr>
              </a:p>
              <a:p>
                <a:r>
                  <a:rPr lang="en-US" sz="1050" b="1" dirty="0">
                    <a:solidFill>
                      <a:srgbClr val="00B050"/>
                    </a:solidFill>
                    <a:latin typeface="Arial Black" panose="020B0A04020102020204" pitchFamily="34" charset="0"/>
                  </a:rPr>
                  <a:t>Industrial</a:t>
                </a:r>
              </a:p>
            </p:txBody>
          </p:sp>
          <p:pic>
            <p:nvPicPr>
              <p:cNvPr id="24" name="Picture 23">
                <a:extLst>
                  <a:ext uri="{FF2B5EF4-FFF2-40B4-BE49-F238E27FC236}">
                    <a16:creationId xmlns="" xmlns:a16="http://schemas.microsoft.com/office/drawing/2014/main" id="{3EF17E46-DE1D-DEB7-A776-55103FDD6C0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67666" y="2976879"/>
                <a:ext cx="703294" cy="962473"/>
              </a:xfrm>
              <a:prstGeom prst="rect">
                <a:avLst/>
              </a:prstGeom>
            </p:spPr>
          </p:pic>
        </p:grpSp>
        <p:pic>
          <p:nvPicPr>
            <p:cNvPr id="22" name="Picture 21">
              <a:extLst>
                <a:ext uri="{FF2B5EF4-FFF2-40B4-BE49-F238E27FC236}">
                  <a16:creationId xmlns="" xmlns:a16="http://schemas.microsoft.com/office/drawing/2014/main" id="{FF23384A-13D3-E7CE-AD2D-74138C5747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1364" y="5241728"/>
              <a:ext cx="961407" cy="299858"/>
            </a:xfrm>
            <a:prstGeom prst="rect">
              <a:avLst/>
            </a:prstGeom>
          </p:spPr>
        </p:pic>
      </p:grpSp>
      <p:grpSp>
        <p:nvGrpSpPr>
          <p:cNvPr id="25" name="Group 24">
            <a:extLst>
              <a:ext uri="{FF2B5EF4-FFF2-40B4-BE49-F238E27FC236}">
                <a16:creationId xmlns="" xmlns:a16="http://schemas.microsoft.com/office/drawing/2014/main" id="{FD4DEA91-D874-E3DE-D689-D7DBA5B1D5B1}"/>
              </a:ext>
            </a:extLst>
          </p:cNvPr>
          <p:cNvGrpSpPr/>
          <p:nvPr/>
        </p:nvGrpSpPr>
        <p:grpSpPr>
          <a:xfrm>
            <a:off x="9180939" y="1999319"/>
            <a:ext cx="2064680" cy="551998"/>
            <a:chOff x="2213113" y="5975881"/>
            <a:chExt cx="2064680" cy="551998"/>
          </a:xfrm>
        </p:grpSpPr>
        <p:grpSp>
          <p:nvGrpSpPr>
            <p:cNvPr id="26" name="Group 25">
              <a:extLst>
                <a:ext uri="{FF2B5EF4-FFF2-40B4-BE49-F238E27FC236}">
                  <a16:creationId xmlns="" xmlns:a16="http://schemas.microsoft.com/office/drawing/2014/main" id="{D7A349D0-03AE-D823-3A18-DE8931127978}"/>
                </a:ext>
              </a:extLst>
            </p:cNvPr>
            <p:cNvGrpSpPr/>
            <p:nvPr/>
          </p:nvGrpSpPr>
          <p:grpSpPr>
            <a:xfrm>
              <a:off x="2213113" y="5975881"/>
              <a:ext cx="2064680" cy="551998"/>
              <a:chOff x="3167663" y="2976879"/>
              <a:chExt cx="2527124" cy="962473"/>
            </a:xfrm>
          </p:grpSpPr>
          <p:sp>
            <p:nvSpPr>
              <p:cNvPr id="28" name="Rectangle: Rounded Corners 27">
                <a:extLst>
                  <a:ext uri="{FF2B5EF4-FFF2-40B4-BE49-F238E27FC236}">
                    <a16:creationId xmlns="" xmlns:a16="http://schemas.microsoft.com/office/drawing/2014/main" id="{9026186E-AE4F-B3A3-2A93-15E5973BAED8}"/>
                  </a:ext>
                </a:extLst>
              </p:cNvPr>
              <p:cNvSpPr/>
              <p:nvPr/>
            </p:nvSpPr>
            <p:spPr>
              <a:xfrm>
                <a:off x="3789680" y="2976879"/>
                <a:ext cx="1905107"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endParaRPr lang="en-US" sz="1050" b="1" dirty="0">
                  <a:solidFill>
                    <a:srgbClr val="00B0F0"/>
                  </a:solidFill>
                  <a:latin typeface="Arial Black" panose="020B0A04020102020204" pitchFamily="34" charset="0"/>
                </a:endParaRPr>
              </a:p>
              <a:p>
                <a:endParaRPr lang="en-US" sz="1050" b="1" dirty="0">
                  <a:solidFill>
                    <a:srgbClr val="00B0F0"/>
                  </a:solidFill>
                  <a:latin typeface="Arial Black" panose="020B0A04020102020204" pitchFamily="34" charset="0"/>
                </a:endParaRPr>
              </a:p>
              <a:p>
                <a:r>
                  <a:rPr lang="en-US" sz="1050" b="1" dirty="0">
                    <a:solidFill>
                      <a:srgbClr val="00B0F0"/>
                    </a:solidFill>
                    <a:latin typeface="Arial Black" panose="020B0A04020102020204" pitchFamily="34" charset="0"/>
                  </a:rPr>
                  <a:t>Service</a:t>
                </a:r>
              </a:p>
            </p:txBody>
          </p:sp>
          <p:pic>
            <p:nvPicPr>
              <p:cNvPr id="29" name="Picture 28">
                <a:extLst>
                  <a:ext uri="{FF2B5EF4-FFF2-40B4-BE49-F238E27FC236}">
                    <a16:creationId xmlns="" xmlns:a16="http://schemas.microsoft.com/office/drawing/2014/main" id="{57FDFFE3-4CFA-E031-6EBD-DA1C3FA5B38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67663" y="2976879"/>
                <a:ext cx="703296" cy="962473"/>
              </a:xfrm>
              <a:prstGeom prst="rect">
                <a:avLst/>
              </a:prstGeom>
            </p:spPr>
          </p:pic>
        </p:grpSp>
        <p:pic>
          <p:nvPicPr>
            <p:cNvPr id="27" name="Picture 26">
              <a:extLst>
                <a:ext uri="{FF2B5EF4-FFF2-40B4-BE49-F238E27FC236}">
                  <a16:creationId xmlns="" xmlns:a16="http://schemas.microsoft.com/office/drawing/2014/main" id="{DDF98B74-EB2A-9552-41D6-58AF3E2EBC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1364" y="5975881"/>
              <a:ext cx="961407" cy="299858"/>
            </a:xfrm>
            <a:prstGeom prst="rect">
              <a:avLst/>
            </a:prstGeom>
          </p:spPr>
        </p:pic>
      </p:grpSp>
      <p:graphicFrame>
        <p:nvGraphicFramePr>
          <p:cNvPr id="30" name="Table 30">
            <a:extLst>
              <a:ext uri="{FF2B5EF4-FFF2-40B4-BE49-F238E27FC236}">
                <a16:creationId xmlns="" xmlns:a16="http://schemas.microsoft.com/office/drawing/2014/main" id="{B2D850AB-D41A-A22C-DFB1-402596E09C3D}"/>
              </a:ext>
            </a:extLst>
          </p:cNvPr>
          <p:cNvGraphicFramePr>
            <a:graphicFrameLocks noGrp="1"/>
          </p:cNvGraphicFramePr>
          <p:nvPr>
            <p:extLst>
              <p:ext uri="{D42A27DB-BD31-4B8C-83A1-F6EECF244321}">
                <p14:modId xmlns:p14="http://schemas.microsoft.com/office/powerpoint/2010/main" val="3600126535"/>
              </p:ext>
            </p:extLst>
          </p:nvPr>
        </p:nvGraphicFramePr>
        <p:xfrm>
          <a:off x="523611" y="1873099"/>
          <a:ext cx="10881360" cy="3142894"/>
        </p:xfrm>
        <a:graphic>
          <a:graphicData uri="http://schemas.openxmlformats.org/drawingml/2006/table">
            <a:tbl>
              <a:tblPr firstRow="1" bandRow="1">
                <a:tableStyleId>{5C22544A-7EE6-4342-B048-85BDC9FD1C3A}</a:tableStyleId>
              </a:tblPr>
              <a:tblGrid>
                <a:gridCol w="2720340">
                  <a:extLst>
                    <a:ext uri="{9D8B030D-6E8A-4147-A177-3AD203B41FA5}">
                      <a16:colId xmlns="" xmlns:a16="http://schemas.microsoft.com/office/drawing/2014/main" val="478620169"/>
                    </a:ext>
                  </a:extLst>
                </a:gridCol>
                <a:gridCol w="2720340">
                  <a:extLst>
                    <a:ext uri="{9D8B030D-6E8A-4147-A177-3AD203B41FA5}">
                      <a16:colId xmlns="" xmlns:a16="http://schemas.microsoft.com/office/drawing/2014/main" val="3383101738"/>
                    </a:ext>
                  </a:extLst>
                </a:gridCol>
                <a:gridCol w="2720340">
                  <a:extLst>
                    <a:ext uri="{9D8B030D-6E8A-4147-A177-3AD203B41FA5}">
                      <a16:colId xmlns="" xmlns:a16="http://schemas.microsoft.com/office/drawing/2014/main" val="2786548989"/>
                    </a:ext>
                  </a:extLst>
                </a:gridCol>
                <a:gridCol w="2720340">
                  <a:extLst>
                    <a:ext uri="{9D8B030D-6E8A-4147-A177-3AD203B41FA5}">
                      <a16:colId xmlns="" xmlns:a16="http://schemas.microsoft.com/office/drawing/2014/main" val="3872315843"/>
                    </a:ext>
                  </a:extLst>
                </a:gridCol>
              </a:tblGrid>
              <a:tr h="6587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809266726"/>
                  </a:ext>
                </a:extLst>
              </a:tr>
              <a:tr h="182880">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ar-EG" sz="9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9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9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
                      </a:pPr>
                      <a:endParaRPr kumimoji="0" lang="en-US" sz="9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99273701"/>
                  </a:ext>
                </a:extLst>
              </a:tr>
              <a:tr h="298292">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Main Constructing</a:t>
                      </a:r>
                      <a:endParaRPr kumimoji="0" lang="ar-EG"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cap="none" spc="0" normalizeH="0" baseline="0" noProof="0" dirty="0">
                          <a:ln/>
                          <a:solidFill>
                            <a:schemeClr val="tx1"/>
                          </a:solidFill>
                          <a:effectLst/>
                          <a:uLnTx/>
                          <a:uFillTx/>
                          <a:latin typeface="Univers Condensed Light" panose="020B0306020202040204" pitchFamily="34" charset="0"/>
                          <a:ea typeface="+mn-ea"/>
                          <a:cs typeface="Calibri" panose="020F0502020204030204" pitchFamily="34" charset="0"/>
                        </a:rPr>
                        <a:t>AC Condition</a:t>
                      </a:r>
                      <a:endParaRPr lang="en-US" sz="1600" b="0" dirty="0">
                        <a:solidFill>
                          <a:schemeClr val="tx1"/>
                        </a:solidFill>
                        <a:effectLst/>
                        <a:latin typeface="Univers Condensed Light" panose="020B0306020202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Flanged</a:t>
                      </a:r>
                      <a:r>
                        <a:rPr kumimoji="0" lang="en-US" sz="1600" b="1" i="0" u="none" strike="noStrike" kern="1200" cap="none" spc="0" normalizeH="0" baseline="0" noProof="0" dirty="0">
                          <a:ln/>
                          <a:solidFill>
                            <a:schemeClr val="tx1"/>
                          </a:solidFill>
                          <a:effectLst/>
                          <a:uLnTx/>
                          <a:uFillTx/>
                          <a:latin typeface="+mn-lt"/>
                          <a:ea typeface="+mn-ea"/>
                          <a:cs typeface="Calibri" panose="020F0502020204030204" pitchFamily="34" charset="0"/>
                        </a:rPr>
                        <a:t> </a:t>
                      </a:r>
                      <a:endParaRPr lang="en-US" sz="1600" b="1" kern="1200" dirty="0">
                        <a:solidFill>
                          <a:schemeClr val="tx1"/>
                        </a:solidFill>
                        <a:effectLs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r>
                        <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Value  Engineering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254513398"/>
                  </a:ext>
                </a:extLst>
              </a:tr>
              <a:tr h="298292">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MEP Constructing</a:t>
                      </a:r>
                      <a:endParaRPr kumimoji="0" lang="ar-EG"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Ventilation</a:t>
                      </a:r>
                      <a:endPar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r>
                        <a:rPr lang="en-US" sz="1600" dirty="0">
                          <a:solidFill>
                            <a:schemeClr val="tx1"/>
                          </a:solidFill>
                        </a:rPr>
                        <a:t>Bolts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MEP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852962476"/>
                  </a:ext>
                </a:extLst>
              </a:tr>
              <a:tr h="298292">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Residential Construction</a:t>
                      </a:r>
                      <a:endParaRPr kumimoji="0" lang="ar-EG"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Vibration Isolator</a:t>
                      </a:r>
                      <a:endPar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r>
                        <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Facility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763743735"/>
                  </a:ext>
                </a:extLst>
              </a:tr>
              <a:tr h="298292">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Commercial Construction</a:t>
                      </a:r>
                      <a:endParaRPr kumimoji="0" lang="ar-EG"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Pre</a:t>
                      </a:r>
                      <a:r>
                        <a:rPr kumimoji="0" lang="ar-EG"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a:t>
                      </a: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Isolated</a:t>
                      </a:r>
                      <a:r>
                        <a:rPr kumimoji="0" lang="ar-EG"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 </a:t>
                      </a: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pipe</a:t>
                      </a:r>
                      <a:endPar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695728462"/>
                  </a:ext>
                </a:extLst>
              </a:tr>
              <a:tr h="298292">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Industrial Construction</a:t>
                      </a:r>
                      <a:endParaRPr kumimoji="0" lang="ar-EG"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rPr>
                        <a:t>Flanged</a:t>
                      </a:r>
                      <a:r>
                        <a:rPr kumimoji="0" lang="en-US" sz="1600" b="1" i="0" u="none" strike="noStrike" kern="1200" cap="none" spc="0" normalizeH="0" baseline="0" noProof="0" dirty="0">
                          <a:ln/>
                          <a:solidFill>
                            <a:schemeClr val="tx1"/>
                          </a:solidFill>
                          <a:effectLst/>
                          <a:uLnTx/>
                          <a:uFillTx/>
                          <a:latin typeface="+mn-lt"/>
                          <a:ea typeface="+mn-ea"/>
                          <a:cs typeface="Calibri" panose="020F0502020204030204" pitchFamily="34" charset="0"/>
                        </a:rPr>
                        <a:t> </a:t>
                      </a:r>
                      <a:endParaRPr lang="en-US" sz="1600" b="1" kern="1200" dirty="0">
                        <a:solidFill>
                          <a:schemeClr val="tx1"/>
                        </a:solidFill>
                        <a:effectLs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598942978"/>
                  </a:ext>
                </a:extLst>
              </a:tr>
              <a:tr h="298292">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Infrastructure Construction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solidFill>
                            <a:prstClr val="black"/>
                          </a:solidFill>
                          <a:effectLst/>
                          <a:uLnTx/>
                          <a:uFillTx/>
                          <a:latin typeface="Univers Condensed Light" panose="020B0306020202040204" pitchFamily="34" charset="0"/>
                          <a:ea typeface="+mn-ea"/>
                          <a:cs typeface="Calibri" panose="020F0502020204030204" pitchFamily="34" charset="0"/>
                        </a:rPr>
                        <a:t>Cold &amp; Heating Solar System</a:t>
                      </a:r>
                      <a:endParaRPr kumimoji="0" lang="en-US" sz="1600" b="0" i="0" u="none" strike="noStrike" kern="1200" cap="none" spc="0" normalizeH="0" baseline="0" dirty="0">
                        <a:ln/>
                        <a:solidFill>
                          <a:prstClr val="black"/>
                        </a:solidFill>
                        <a:effectLst/>
                        <a:uLnTx/>
                        <a:uFillTx/>
                        <a:latin typeface="Univers Condensed Light" panose="020B0306020202040204" pitchFamily="34" charset="0"/>
                        <a:ea typeface="+mn-ea"/>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77300359"/>
                  </a:ext>
                </a:extLst>
              </a:tr>
            </a:tbl>
          </a:graphicData>
        </a:graphic>
      </p:graphicFrame>
      <p:sp>
        <p:nvSpPr>
          <p:cNvPr id="37" name="Rectangle: Rounded Corners 36">
            <a:extLst>
              <a:ext uri="{FF2B5EF4-FFF2-40B4-BE49-F238E27FC236}">
                <a16:creationId xmlns="" xmlns:a16="http://schemas.microsoft.com/office/drawing/2014/main" id="{56F21A1D-2311-9F8D-944B-4423CEB5BBDF}"/>
              </a:ext>
            </a:extLst>
          </p:cNvPr>
          <p:cNvSpPr/>
          <p:nvPr/>
        </p:nvSpPr>
        <p:spPr>
          <a:xfrm>
            <a:off x="757588" y="5225143"/>
            <a:ext cx="2310734" cy="1432032"/>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 xmlns:a16="http://schemas.microsoft.com/office/drawing/2014/main" id="{CB8BABBB-AB78-8C85-3EB0-AB45F1F9F0DB}"/>
              </a:ext>
            </a:extLst>
          </p:cNvPr>
          <p:cNvSpPr/>
          <p:nvPr/>
        </p:nvSpPr>
        <p:spPr>
          <a:xfrm>
            <a:off x="3462960" y="5225143"/>
            <a:ext cx="2310734" cy="1432032"/>
          </a:xfrm>
          <a:prstGeom prst="round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 xmlns:a16="http://schemas.microsoft.com/office/drawing/2014/main" id="{E5F3080F-C852-66A8-0225-14D9AAFEBBBE}"/>
              </a:ext>
            </a:extLst>
          </p:cNvPr>
          <p:cNvSpPr/>
          <p:nvPr/>
        </p:nvSpPr>
        <p:spPr>
          <a:xfrm>
            <a:off x="6229513" y="5166555"/>
            <a:ext cx="2310734" cy="1432032"/>
          </a:xfrm>
          <a:prstGeom prst="roundRect">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 xmlns:a16="http://schemas.microsoft.com/office/drawing/2014/main" id="{67D8A00A-7B20-1829-944F-416F79CDD5D2}"/>
              </a:ext>
            </a:extLst>
          </p:cNvPr>
          <p:cNvSpPr/>
          <p:nvPr/>
        </p:nvSpPr>
        <p:spPr>
          <a:xfrm>
            <a:off x="8934885" y="5166555"/>
            <a:ext cx="2310734" cy="1432032"/>
          </a:xfrm>
          <a:prstGeom prst="roundRect">
            <a:avLst/>
          </a:prstGeom>
          <a:blipFill dpi="0" rotWithShape="1">
            <a:blip r:embed="rId11"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 xmlns:a16="http://schemas.microsoft.com/office/drawing/2014/main" id="{1A6D8CB1-7678-D576-89A7-47EEF0CB1327}"/>
              </a:ext>
            </a:extLst>
          </p:cNvPr>
          <p:cNvSpPr/>
          <p:nvPr/>
        </p:nvSpPr>
        <p:spPr>
          <a:xfrm>
            <a:off x="11887189" y="109155"/>
            <a:ext cx="289342" cy="745663"/>
          </a:xfrm>
          <a:prstGeom prst="rect">
            <a:avLst/>
          </a:prstGeom>
          <a:solidFill>
            <a:srgbClr val="F4A7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37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462F685-69FB-E65C-4D12-E58E7F87090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5400000" flipV="1">
            <a:off x="6224543" y="890534"/>
            <a:ext cx="5838918" cy="6096002"/>
          </a:xfrm>
          <a:prstGeom prst="rect">
            <a:avLst/>
          </a:prstGeom>
        </p:spPr>
      </p:pic>
      <p:sp>
        <p:nvSpPr>
          <p:cNvPr id="7" name="TextBox 6">
            <a:extLst>
              <a:ext uri="{FF2B5EF4-FFF2-40B4-BE49-F238E27FC236}">
                <a16:creationId xmlns="" xmlns:a16="http://schemas.microsoft.com/office/drawing/2014/main" id="{8CEE220F-DA1C-067B-529B-0DF6CBACCA9D}"/>
              </a:ext>
            </a:extLst>
          </p:cNvPr>
          <p:cNvSpPr txBox="1"/>
          <p:nvPr/>
        </p:nvSpPr>
        <p:spPr>
          <a:xfrm>
            <a:off x="913208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9" name="Group 8">
            <a:extLst>
              <a:ext uri="{FF2B5EF4-FFF2-40B4-BE49-F238E27FC236}">
                <a16:creationId xmlns="" xmlns:a16="http://schemas.microsoft.com/office/drawing/2014/main" id="{FC820BE3-34C0-0FB0-8E89-487A7A8F3C32}"/>
              </a:ext>
            </a:extLst>
          </p:cNvPr>
          <p:cNvGrpSpPr/>
          <p:nvPr/>
        </p:nvGrpSpPr>
        <p:grpSpPr>
          <a:xfrm>
            <a:off x="1106268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4"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566086" y="1041391"/>
              <a:ext cx="275722" cy="270066"/>
            </a:xfrm>
            <a:prstGeom prst="rect">
              <a:avLst/>
            </a:prstGeom>
            <a:noFill/>
          </p:spPr>
          <p:txBody>
            <a:bodyPr wrap="square" rtlCol="0">
              <a:spAutoFit/>
            </a:bodyPr>
            <a:lstStyle/>
            <a:p>
              <a:r>
                <a:rPr lang="ar-EG" sz="1200" b="1" dirty="0">
                  <a:latin typeface="Univers Condensed" panose="020B0506020202050204" pitchFamily="34" charset="0"/>
                </a:rPr>
                <a:t>6</a:t>
              </a:r>
              <a:endParaRPr lang="en-US" sz="1200" b="1" dirty="0">
                <a:latin typeface="Univers Condensed" panose="020B0506020202050204" pitchFamily="34" charset="0"/>
              </a:endParaRP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CDE099BD-F171-350D-AE77-90BB455AAAA4}"/>
              </a:ext>
            </a:extLst>
          </p:cNvPr>
          <p:cNvSpPr txBox="1"/>
          <p:nvPr/>
        </p:nvSpPr>
        <p:spPr>
          <a:xfrm>
            <a:off x="9197636" y="1324700"/>
            <a:ext cx="2926080" cy="5262979"/>
          </a:xfrm>
          <a:prstGeom prst="rect">
            <a:avLst/>
          </a:prstGeom>
          <a:solidFill>
            <a:srgbClr val="D9D9D9"/>
          </a:solidFill>
          <a:ln>
            <a:noFill/>
          </a:ln>
        </p:spPr>
        <p:txBody>
          <a:bodyPr wrap="square" rtlCol="0">
            <a:spAutoFit/>
          </a:bodyPr>
          <a:lstStyle>
            <a:defPPr>
              <a:defRPr lang="en-US"/>
            </a:defPPr>
            <a:lvl1pPr lvl="0">
              <a:lnSpc>
                <a:spcPct val="100000"/>
              </a:lnSpc>
              <a:defRPr sz="1400">
                <a:solidFill>
                  <a:srgbClr val="3C4043"/>
                </a:solidFill>
                <a:latin typeface="+mj-lt"/>
              </a:defRPr>
            </a:lvl1pPr>
          </a:lstStyle>
          <a:p>
            <a:endParaRPr lang="ar-EG" dirty="0"/>
          </a:p>
          <a:p>
            <a:endParaRPr lang="ar-EG" dirty="0"/>
          </a:p>
          <a:p>
            <a:endParaRPr lang="ar-EG" dirty="0"/>
          </a:p>
          <a:p>
            <a:endParaRPr lang="ar-EG" dirty="0"/>
          </a:p>
          <a:p>
            <a:endParaRPr lang="ar-EG" dirty="0"/>
          </a:p>
          <a:p>
            <a:endParaRPr lang="ar-EG" sz="1100" dirty="0"/>
          </a:p>
          <a:p>
            <a:r>
              <a:rPr lang="en-US" dirty="0">
                <a:latin typeface="Univers Condensed" panose="020B0506020202050204" pitchFamily="34" charset="0"/>
              </a:rPr>
              <a:t>It is considered the first pillar in the company's sectors, which enjoys a strong team in this sector to provide the desires of customers with buildings of various purposes and the sectors represented in the projects</a:t>
            </a:r>
          </a:p>
          <a:p>
            <a:r>
              <a:rPr lang="en-US" dirty="0">
                <a:latin typeface="Univers Condensed" panose="020B0506020202050204" pitchFamily="34" charset="0"/>
              </a:rPr>
              <a:t>And it was established to build many structures and develop facilities, properties, housing, sidewalks, roads, highways and other construction projects. When working on a project, a construction company must be prepared for many activities</a:t>
            </a:r>
            <a:endParaRPr lang="ar-EG" dirty="0">
              <a:latin typeface="Univers Condensed" panose="020B0506020202050204" pitchFamily="34" charset="0"/>
            </a:endParaRPr>
          </a:p>
          <a:p>
            <a:endParaRPr lang="ar-EG" dirty="0"/>
          </a:p>
          <a:p>
            <a:pPr marL="285750" indent="-285750">
              <a:buFont typeface="Arial" panose="020B0604020202020204" pitchFamily="34" charset="0"/>
              <a:buChar char="•"/>
            </a:pPr>
            <a:r>
              <a:rPr lang="en-US" b="0" i="0" dirty="0">
                <a:solidFill>
                  <a:srgbClr val="040C28"/>
                </a:solidFill>
                <a:effectLst/>
                <a:latin typeface="Univers Condensed" panose="020B0506020202050204" pitchFamily="34" charset="0"/>
              </a:rPr>
              <a:t>Residential Construction,</a:t>
            </a:r>
            <a:endParaRPr lang="ar-EG" b="0" i="0" dirty="0">
              <a:solidFill>
                <a:srgbClr val="040C28"/>
              </a:solidFill>
              <a:effectLst/>
              <a:latin typeface="Univers Condensed" panose="020B0506020202050204" pitchFamily="34" charset="0"/>
            </a:endParaRPr>
          </a:p>
          <a:p>
            <a:pPr marL="285750" indent="-285750">
              <a:buFont typeface="Arial" panose="020B0604020202020204" pitchFamily="34" charset="0"/>
              <a:buChar char="•"/>
            </a:pPr>
            <a:r>
              <a:rPr lang="en-US" b="0" i="0" dirty="0">
                <a:solidFill>
                  <a:srgbClr val="040C28"/>
                </a:solidFill>
                <a:effectLst/>
                <a:latin typeface="Univers Condensed" panose="020B0506020202050204" pitchFamily="34" charset="0"/>
              </a:rPr>
              <a:t>Commercial Construction,</a:t>
            </a:r>
            <a:endParaRPr lang="ar-EG" b="0" i="0" dirty="0">
              <a:solidFill>
                <a:srgbClr val="040C28"/>
              </a:solidFill>
              <a:effectLst/>
              <a:latin typeface="Univers Condensed" panose="020B0506020202050204" pitchFamily="34" charset="0"/>
            </a:endParaRPr>
          </a:p>
          <a:p>
            <a:pPr marL="285750" indent="-285750">
              <a:buFont typeface="Arial" panose="020B0604020202020204" pitchFamily="34" charset="0"/>
              <a:buChar char="•"/>
            </a:pPr>
            <a:r>
              <a:rPr lang="en-US" b="0" i="0" dirty="0">
                <a:solidFill>
                  <a:srgbClr val="040C28"/>
                </a:solidFill>
                <a:effectLst/>
                <a:latin typeface="Univers Condensed" panose="020B0506020202050204" pitchFamily="34" charset="0"/>
              </a:rPr>
              <a:t>Industrial Construction,</a:t>
            </a:r>
            <a:endParaRPr lang="ar-EG" b="0" i="0" dirty="0">
              <a:solidFill>
                <a:srgbClr val="040C28"/>
              </a:solidFill>
              <a:effectLst/>
              <a:latin typeface="Univers Condensed" panose="020B0506020202050204" pitchFamily="34" charset="0"/>
            </a:endParaRPr>
          </a:p>
          <a:p>
            <a:pPr marL="285750" indent="-285750">
              <a:buFont typeface="Arial" panose="020B0604020202020204" pitchFamily="34" charset="0"/>
              <a:buChar char="•"/>
            </a:pPr>
            <a:r>
              <a:rPr lang="en-US" b="0" i="0" dirty="0">
                <a:solidFill>
                  <a:srgbClr val="040C28"/>
                </a:solidFill>
                <a:effectLst/>
                <a:latin typeface="Univers Condensed" panose="020B0506020202050204" pitchFamily="34" charset="0"/>
              </a:rPr>
              <a:t>Infrastructure Construction</a:t>
            </a:r>
            <a:endParaRPr lang="en-US" dirty="0">
              <a:latin typeface="Univers Condensed" panose="020B0506020202050204" pitchFamily="34" charset="0"/>
            </a:endParaRPr>
          </a:p>
        </p:txBody>
      </p:sp>
      <p:sp>
        <p:nvSpPr>
          <p:cNvPr id="3" name="TextBox 2">
            <a:extLst>
              <a:ext uri="{FF2B5EF4-FFF2-40B4-BE49-F238E27FC236}">
                <a16:creationId xmlns="" xmlns:a16="http://schemas.microsoft.com/office/drawing/2014/main" id="{C86B74CA-A794-BC07-F22C-75950EFF9E3A}"/>
              </a:ext>
            </a:extLst>
          </p:cNvPr>
          <p:cNvSpPr txBox="1"/>
          <p:nvPr/>
        </p:nvSpPr>
        <p:spPr>
          <a:xfrm>
            <a:off x="173389" y="1872176"/>
            <a:ext cx="7735518" cy="2462213"/>
          </a:xfrm>
          <a:prstGeom prst="rect">
            <a:avLst/>
          </a:prstGeom>
          <a:noFill/>
        </p:spPr>
        <p:txBody>
          <a:bodyPr wrap="square">
            <a:spAutoFit/>
          </a:bodyPr>
          <a:lstStyle/>
          <a:p>
            <a:pPr marL="285750" indent="-285750">
              <a:buBlip>
                <a:blip r:embed="rId5"/>
              </a:buBlip>
            </a:pPr>
            <a:r>
              <a:rPr lang="en-US" sz="1400" dirty="0">
                <a:latin typeface="Univers Condensed" panose="020B0506020202050204" pitchFamily="34" charset="0"/>
              </a:rPr>
              <a:t>Concrete constructions</a:t>
            </a:r>
          </a:p>
          <a:p>
            <a:pPr marL="285750" indent="-285750">
              <a:buBlip>
                <a:blip r:embed="rId5"/>
              </a:buBlip>
            </a:pPr>
            <a:r>
              <a:rPr lang="en-US" sz="1400" dirty="0">
                <a:latin typeface="Univers Condensed" panose="020B0506020202050204" pitchFamily="34" charset="0"/>
              </a:rPr>
              <a:t>Foundation works</a:t>
            </a:r>
          </a:p>
          <a:p>
            <a:pPr marL="285750" indent="-285750">
              <a:buBlip>
                <a:blip r:embed="rId5"/>
              </a:buBlip>
            </a:pPr>
            <a:r>
              <a:rPr lang="en-US" sz="1400" dirty="0">
                <a:latin typeface="Univers Condensed" panose="020B0506020202050204" pitchFamily="34" charset="0"/>
              </a:rPr>
              <a:t>Walls</a:t>
            </a:r>
          </a:p>
          <a:p>
            <a:pPr marL="285750" indent="-285750">
              <a:buBlip>
                <a:blip r:embed="rId5"/>
              </a:buBlip>
            </a:pPr>
            <a:r>
              <a:rPr lang="en-US" sz="1400" dirty="0">
                <a:latin typeface="Univers Condensed" panose="020B0506020202050204" pitchFamily="34" charset="0"/>
              </a:rPr>
              <a:t>Columns and ceilings</a:t>
            </a:r>
          </a:p>
          <a:p>
            <a:pPr marL="285750" indent="-285750">
              <a:buBlip>
                <a:blip r:embed="rId5"/>
              </a:buBlip>
            </a:pPr>
            <a:r>
              <a:rPr lang="en-US" sz="1400" dirty="0">
                <a:latin typeface="Univers Condensed" panose="020B0506020202050204" pitchFamily="34" charset="0"/>
              </a:rPr>
              <a:t>the stairs</a:t>
            </a:r>
          </a:p>
          <a:p>
            <a:pPr marL="285750" indent="-285750">
              <a:buBlip>
                <a:blip r:embed="rId5"/>
              </a:buBlip>
            </a:pPr>
            <a:r>
              <a:rPr lang="en-US" sz="1400" dirty="0">
                <a:latin typeface="Univers Condensed" panose="020B0506020202050204" pitchFamily="34" charset="0"/>
              </a:rPr>
              <a:t>The beams</a:t>
            </a:r>
          </a:p>
          <a:p>
            <a:pPr marL="285750" indent="-285750">
              <a:buBlip>
                <a:blip r:embed="rId5"/>
              </a:buBlip>
            </a:pPr>
            <a:r>
              <a:rPr lang="en-US" sz="1400" dirty="0">
                <a:latin typeface="Univers Condensed" panose="020B0506020202050204" pitchFamily="34" charset="0"/>
              </a:rPr>
              <a:t>Tiles</a:t>
            </a:r>
          </a:p>
          <a:p>
            <a:pPr marL="285750" indent="-285750">
              <a:buBlip>
                <a:blip r:embed="rId5"/>
              </a:buBlip>
            </a:pPr>
            <a:r>
              <a:rPr lang="en-US" sz="1400" dirty="0">
                <a:latin typeface="Univers Condensed" panose="020B0506020202050204" pitchFamily="34" charset="0"/>
              </a:rPr>
              <a:t>Brick</a:t>
            </a:r>
          </a:p>
          <a:p>
            <a:pPr marL="285750" indent="-285750">
              <a:buBlip>
                <a:blip r:embed="rId5"/>
              </a:buBlip>
            </a:pPr>
            <a:r>
              <a:rPr lang="en-US" sz="1400" dirty="0">
                <a:latin typeface="Univers Condensed" panose="020B0506020202050204" pitchFamily="34" charset="0"/>
              </a:rPr>
              <a:t>Concrete mix design...</a:t>
            </a:r>
            <a:endParaRPr lang="ar-EG" sz="1400" dirty="0">
              <a:latin typeface="Univers Condensed" panose="020B0506020202050204" pitchFamily="34" charset="0"/>
            </a:endParaRPr>
          </a:p>
          <a:p>
            <a:pPr marL="285750" indent="-285750">
              <a:buBlip>
                <a:blip r:embed="rId5"/>
              </a:buBlip>
            </a:pPr>
            <a:r>
              <a:rPr lang="en-US" sz="1400" dirty="0">
                <a:latin typeface="Univers Condensed" panose="020B0506020202050204" pitchFamily="34" charset="0"/>
              </a:rPr>
              <a:t>Private and individual construction works Civil works extend to cover the construction of buildings and their infrastructure, concrete buildings and finishing works...</a:t>
            </a:r>
            <a:endParaRPr lang="ar-EG" sz="1400" dirty="0">
              <a:latin typeface="Univers Condensed" panose="020B0506020202050204" pitchFamily="34" charset="0"/>
            </a:endParaRPr>
          </a:p>
        </p:txBody>
      </p:sp>
      <p:sp>
        <p:nvSpPr>
          <p:cNvPr id="5" name="Rectangle: Rounded Corners 4">
            <a:extLst>
              <a:ext uri="{FF2B5EF4-FFF2-40B4-BE49-F238E27FC236}">
                <a16:creationId xmlns="" xmlns:a16="http://schemas.microsoft.com/office/drawing/2014/main" id="{08B12F09-6CFE-1745-E252-4B23607C6E62}"/>
              </a:ext>
            </a:extLst>
          </p:cNvPr>
          <p:cNvSpPr/>
          <p:nvPr/>
        </p:nvSpPr>
        <p:spPr>
          <a:xfrm>
            <a:off x="4971334" y="2530265"/>
            <a:ext cx="1005840" cy="100584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8FE6A477-C54D-3A1A-725F-719ECD04DA19}"/>
              </a:ext>
            </a:extLst>
          </p:cNvPr>
          <p:cNvSpPr/>
          <p:nvPr/>
        </p:nvSpPr>
        <p:spPr>
          <a:xfrm>
            <a:off x="3697850" y="2530265"/>
            <a:ext cx="1005840" cy="1005840"/>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 xmlns:a16="http://schemas.microsoft.com/office/drawing/2014/main" id="{1ED0EA97-4F1B-1B34-215F-4231BA31C66D}"/>
              </a:ext>
            </a:extLst>
          </p:cNvPr>
          <p:cNvSpPr/>
          <p:nvPr/>
        </p:nvSpPr>
        <p:spPr>
          <a:xfrm>
            <a:off x="2451662" y="2530265"/>
            <a:ext cx="1005840" cy="1005840"/>
          </a:xfrm>
          <a:prstGeom prst="roundRect">
            <a:avLst/>
          </a:prstGeom>
          <a:blipFill dpi="0" rotWithShape="1">
            <a:blip r:embed="rId8"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 xmlns:a16="http://schemas.microsoft.com/office/drawing/2014/main" id="{0E64A9C0-C142-678F-92F8-776F9FBC34E7}"/>
              </a:ext>
            </a:extLst>
          </p:cNvPr>
          <p:cNvGrpSpPr/>
          <p:nvPr/>
        </p:nvGrpSpPr>
        <p:grpSpPr>
          <a:xfrm>
            <a:off x="9304399" y="1451880"/>
            <a:ext cx="2840312" cy="962474"/>
            <a:chOff x="3003232" y="355599"/>
            <a:chExt cx="2483169" cy="962474"/>
          </a:xfrm>
        </p:grpSpPr>
        <p:pic>
          <p:nvPicPr>
            <p:cNvPr id="15" name="Picture 14">
              <a:extLst>
                <a:ext uri="{FF2B5EF4-FFF2-40B4-BE49-F238E27FC236}">
                  <a16:creationId xmlns="" xmlns:a16="http://schemas.microsoft.com/office/drawing/2014/main" id="{6E5BB86F-6072-39C9-C977-39D9A35631E0}"/>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003232" y="355600"/>
              <a:ext cx="867728" cy="962473"/>
            </a:xfrm>
            <a:prstGeom prst="rect">
              <a:avLst/>
            </a:prstGeom>
          </p:spPr>
        </p:pic>
        <p:sp>
          <p:nvSpPr>
            <p:cNvPr id="16" name="Rectangle: Rounded Corners 15">
              <a:extLst>
                <a:ext uri="{FF2B5EF4-FFF2-40B4-BE49-F238E27FC236}">
                  <a16:creationId xmlns="" xmlns:a16="http://schemas.microsoft.com/office/drawing/2014/main" id="{03400BB3-9F98-0454-7691-EFCC67C3B0B0}"/>
                </a:ext>
              </a:extLst>
            </p:cNvPr>
            <p:cNvSpPr/>
            <p:nvPr/>
          </p:nvSpPr>
          <p:spPr>
            <a:xfrm>
              <a:off x="3789681" y="355599"/>
              <a:ext cx="1696720"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r>
                <a:rPr lang="en-US" sz="3200" b="1" dirty="0">
                  <a:solidFill>
                    <a:srgbClr val="0070C0"/>
                  </a:solidFill>
                  <a:latin typeface="Arial Black" panose="020B0A04020102020204" pitchFamily="34" charset="0"/>
                </a:rPr>
                <a:t>Direct</a:t>
              </a:r>
            </a:p>
            <a:p>
              <a:r>
                <a:rPr lang="en-US" sz="1800" b="1" dirty="0">
                  <a:solidFill>
                    <a:srgbClr val="003346"/>
                  </a:solidFill>
                  <a:latin typeface="Arial Black" panose="020B0A04020102020204" pitchFamily="34" charset="0"/>
                </a:rPr>
                <a:t>Construction</a:t>
              </a:r>
            </a:p>
          </p:txBody>
        </p:sp>
      </p:grpSp>
      <p:pic>
        <p:nvPicPr>
          <p:cNvPr id="17" name="Picture 2" descr="NJ Heavy Highway Construction, Asphalt Paving &amp; Concrete Contractors">
            <a:extLst>
              <a:ext uri="{FF2B5EF4-FFF2-40B4-BE49-F238E27FC236}">
                <a16:creationId xmlns="" xmlns:a16="http://schemas.microsoft.com/office/drawing/2014/main" id="{BCC6E26D-85F5-ED6C-7E3D-1EC4FCAA988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92151" y="4573634"/>
            <a:ext cx="2103120" cy="15739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Brick Vs Cement Block in Masonry">
            <a:extLst>
              <a:ext uri="{FF2B5EF4-FFF2-40B4-BE49-F238E27FC236}">
                <a16:creationId xmlns="" xmlns:a16="http://schemas.microsoft.com/office/drawing/2014/main" id="{A0BF859C-A4FA-D14E-4E94-B1632C019D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626" y="4548234"/>
            <a:ext cx="2103120" cy="1599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teel Construction Compared to Concrete and Wood: Which is Best? - Canam  Group">
            <a:extLst>
              <a:ext uri="{FF2B5EF4-FFF2-40B4-BE49-F238E27FC236}">
                <a16:creationId xmlns="" xmlns:a16="http://schemas.microsoft.com/office/drawing/2014/main" id="{26220B03-34DB-B949-5556-54A1CC08DC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2753" y="4573633"/>
            <a:ext cx="2103120" cy="15739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National Tile Ltd. Ireland's first choice for tiles, wood and laminate  flooring and bathrooms.">
            <a:extLst>
              <a:ext uri="{FF2B5EF4-FFF2-40B4-BE49-F238E27FC236}">
                <a16:creationId xmlns="" xmlns:a16="http://schemas.microsoft.com/office/drawing/2014/main" id="{BD335088-9A59-B782-C0B0-DD19F39560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73355" y="4548233"/>
            <a:ext cx="2103120" cy="159939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 xmlns:a16="http://schemas.microsoft.com/office/drawing/2014/main" id="{E7362D60-C870-3EE8-983D-525E26DD2E58}"/>
              </a:ext>
            </a:extLst>
          </p:cNvPr>
          <p:cNvSpPr/>
          <p:nvPr/>
        </p:nvSpPr>
        <p:spPr>
          <a:xfrm>
            <a:off x="6235719" y="1324700"/>
            <a:ext cx="2740756" cy="2211405"/>
          </a:xfrm>
          <a:prstGeom prst="roundRect">
            <a:avLst/>
          </a:prstGeom>
          <a:blipFill dpi="0" rotWithShape="1">
            <a:blip r:embed="rId14" cstate="print">
              <a:extLst>
                <a:ext uri="{BEBA8EAE-BF5A-486C-A8C5-ECC9F3942E4B}">
                  <a14:imgProps xmlns:a14="http://schemas.microsoft.com/office/drawing/2010/main">
                    <a14:imgLayer r:embed="rId15">
                      <a14:imgEffect>
                        <a14:brightnessContrast bright="20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 xmlns:a16="http://schemas.microsoft.com/office/drawing/2014/main" id="{5703E4D4-7F3F-8906-0453-632EBD9C05E8}"/>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549" y="109155"/>
            <a:ext cx="2307195" cy="745666"/>
          </a:xfrm>
          <a:prstGeom prst="rect">
            <a:avLst/>
          </a:prstGeom>
        </p:spPr>
      </p:pic>
      <p:sp>
        <p:nvSpPr>
          <p:cNvPr id="23" name="Rectangle 22">
            <a:extLst>
              <a:ext uri="{FF2B5EF4-FFF2-40B4-BE49-F238E27FC236}">
                <a16:creationId xmlns="" xmlns:a16="http://schemas.microsoft.com/office/drawing/2014/main" id="{BA2E1B45-940F-7412-B1AF-334F071EA973}"/>
              </a:ext>
            </a:extLst>
          </p:cNvPr>
          <p:cNvSpPr/>
          <p:nvPr/>
        </p:nvSpPr>
        <p:spPr>
          <a:xfrm>
            <a:off x="0" y="109155"/>
            <a:ext cx="289342" cy="745663"/>
          </a:xfrm>
          <a:prstGeom prst="rect">
            <a:avLst/>
          </a:prstGeom>
          <a:solidFill>
            <a:srgbClr val="F4A7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844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CEE220F-DA1C-067B-529B-0DF6CBACCA9D}"/>
              </a:ext>
            </a:extLst>
          </p:cNvPr>
          <p:cNvSpPr txBox="1"/>
          <p:nvPr/>
        </p:nvSpPr>
        <p:spPr>
          <a:xfrm>
            <a:off x="117680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9" name="Group 8">
            <a:extLst>
              <a:ext uri="{FF2B5EF4-FFF2-40B4-BE49-F238E27FC236}">
                <a16:creationId xmlns="" xmlns:a16="http://schemas.microsoft.com/office/drawing/2014/main" id="{FC820BE3-34C0-0FB0-8E89-487A7A8F3C32}"/>
              </a:ext>
            </a:extLst>
          </p:cNvPr>
          <p:cNvGrpSpPr/>
          <p:nvPr/>
        </p:nvGrpSpPr>
        <p:grpSpPr>
          <a:xfrm flipH="1">
            <a:off x="21180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2"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567896" y="1028326"/>
              <a:ext cx="275722" cy="270066"/>
            </a:xfrm>
            <a:prstGeom prst="rect">
              <a:avLst/>
            </a:prstGeom>
            <a:noFill/>
          </p:spPr>
          <p:txBody>
            <a:bodyPr wrap="none" rtlCol="0">
              <a:spAutoFit/>
            </a:bodyPr>
            <a:lstStyle/>
            <a:p>
              <a:r>
                <a:rPr lang="ar-EG" sz="1200" b="1" dirty="0">
                  <a:latin typeface="Univers Condensed" panose="020B0506020202050204" pitchFamily="34" charset="0"/>
                </a:rPr>
                <a:t>5</a:t>
              </a:r>
              <a:endParaRPr lang="en-US" sz="1200" b="1" dirty="0">
                <a:latin typeface="Univers Condensed" panose="020B0506020202050204" pitchFamily="34" charset="0"/>
              </a:endParaRP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 xmlns:a16="http://schemas.microsoft.com/office/drawing/2014/main" id="{82D4B6C8-1B78-CF25-49BD-EAD34DC1EC5D}"/>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6200000" flipH="1" flipV="1">
            <a:off x="157482" y="909319"/>
            <a:ext cx="5801360" cy="6096002"/>
          </a:xfrm>
          <a:prstGeom prst="rect">
            <a:avLst/>
          </a:prstGeom>
        </p:spPr>
      </p:pic>
      <p:graphicFrame>
        <p:nvGraphicFramePr>
          <p:cNvPr id="31" name="Diagram 30">
            <a:extLst>
              <a:ext uri="{FF2B5EF4-FFF2-40B4-BE49-F238E27FC236}">
                <a16:creationId xmlns="" xmlns:a16="http://schemas.microsoft.com/office/drawing/2014/main" id="{EE7FAA1F-46E8-9030-2AC2-0F84211CAC82}"/>
              </a:ext>
            </a:extLst>
          </p:cNvPr>
          <p:cNvGraphicFramePr/>
          <p:nvPr/>
        </p:nvGraphicFramePr>
        <p:xfrm>
          <a:off x="4159287" y="1222606"/>
          <a:ext cx="7219112" cy="1005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2" name="Diagram 31">
            <a:extLst>
              <a:ext uri="{FF2B5EF4-FFF2-40B4-BE49-F238E27FC236}">
                <a16:creationId xmlns="" xmlns:a16="http://schemas.microsoft.com/office/drawing/2014/main" id="{BD302B5C-3122-BB96-F7D3-5170006F673F}"/>
              </a:ext>
            </a:extLst>
          </p:cNvPr>
          <p:cNvGraphicFramePr/>
          <p:nvPr/>
        </p:nvGraphicFramePr>
        <p:xfrm>
          <a:off x="4159287" y="2780417"/>
          <a:ext cx="7219112" cy="10058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33" name="Group 32">
            <a:extLst>
              <a:ext uri="{FF2B5EF4-FFF2-40B4-BE49-F238E27FC236}">
                <a16:creationId xmlns="" xmlns:a16="http://schemas.microsoft.com/office/drawing/2014/main" id="{20A645D6-BB02-4DBC-B605-D0CF923F7106}"/>
              </a:ext>
            </a:extLst>
          </p:cNvPr>
          <p:cNvGrpSpPr/>
          <p:nvPr/>
        </p:nvGrpSpPr>
        <p:grpSpPr>
          <a:xfrm>
            <a:off x="3793489" y="4263241"/>
            <a:ext cx="7950707" cy="2117774"/>
            <a:chOff x="3513458" y="4117390"/>
            <a:chExt cx="7950707" cy="2117774"/>
          </a:xfrm>
        </p:grpSpPr>
        <p:sp>
          <p:nvSpPr>
            <p:cNvPr id="34" name="Rectangle: Rounded Corners 33">
              <a:extLst>
                <a:ext uri="{FF2B5EF4-FFF2-40B4-BE49-F238E27FC236}">
                  <a16:creationId xmlns="" xmlns:a16="http://schemas.microsoft.com/office/drawing/2014/main" id="{A19D048E-7355-14FB-1B25-5C4C3E20C2F5}"/>
                </a:ext>
              </a:extLst>
            </p:cNvPr>
            <p:cNvSpPr/>
            <p:nvPr/>
          </p:nvSpPr>
          <p:spPr>
            <a:xfrm>
              <a:off x="3513458" y="4150334"/>
              <a:ext cx="1005840" cy="1005840"/>
            </a:xfrm>
            <a:prstGeom prst="roundRect">
              <a:avLst/>
            </a:prstGeom>
            <a:blipFill dpi="0" rotWithShape="1">
              <a:blip r:embed="rId15"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 xmlns:a16="http://schemas.microsoft.com/office/drawing/2014/main" id="{3433EA62-FC51-06B4-CFEA-AB7F7BBEE1A7}"/>
                </a:ext>
              </a:extLst>
            </p:cNvPr>
            <p:cNvSpPr/>
            <p:nvPr/>
          </p:nvSpPr>
          <p:spPr>
            <a:xfrm>
              <a:off x="4673564" y="4150334"/>
              <a:ext cx="1005840" cy="1005840"/>
            </a:xfrm>
            <a:prstGeom prst="roundRect">
              <a:avLst/>
            </a:prstGeom>
            <a:blipFill dpi="0" rotWithShape="1">
              <a:blip r:embed="rId1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 xmlns:a16="http://schemas.microsoft.com/office/drawing/2014/main" id="{9E64AFE8-D059-5BAD-9BA9-030A589F86D6}"/>
                </a:ext>
              </a:extLst>
            </p:cNvPr>
            <p:cNvSpPr/>
            <p:nvPr/>
          </p:nvSpPr>
          <p:spPr>
            <a:xfrm>
              <a:off x="4673564" y="5189118"/>
              <a:ext cx="1005840" cy="1005840"/>
            </a:xfrm>
            <a:prstGeom prst="roundRect">
              <a:avLst/>
            </a:prstGeom>
            <a:blipFill dpi="0" rotWithShape="1">
              <a:blip r:embed="rId17"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 xmlns:a16="http://schemas.microsoft.com/office/drawing/2014/main" id="{067F80F8-4892-E960-1606-3608B8D66C98}"/>
                </a:ext>
              </a:extLst>
            </p:cNvPr>
            <p:cNvSpPr/>
            <p:nvPr/>
          </p:nvSpPr>
          <p:spPr>
            <a:xfrm>
              <a:off x="5843170" y="4150334"/>
              <a:ext cx="1005840" cy="1005840"/>
            </a:xfrm>
            <a:prstGeom prst="roundRect">
              <a:avLst/>
            </a:prstGeom>
            <a:blipFill dpi="0" rotWithShape="1">
              <a:blip r:embed="rId1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 xmlns:a16="http://schemas.microsoft.com/office/drawing/2014/main" id="{B40C7B8D-7001-BA72-011A-0CA2868BC856}"/>
                </a:ext>
              </a:extLst>
            </p:cNvPr>
            <p:cNvSpPr/>
            <p:nvPr/>
          </p:nvSpPr>
          <p:spPr>
            <a:xfrm>
              <a:off x="5843170" y="5189118"/>
              <a:ext cx="1005840" cy="1005840"/>
            </a:xfrm>
            <a:prstGeom prst="roundRect">
              <a:avLst/>
            </a:prstGeom>
            <a:blipFill dpi="0" rotWithShape="1">
              <a:blip r:embed="rId19"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 xmlns:a16="http://schemas.microsoft.com/office/drawing/2014/main" id="{0596C783-E375-ED94-EE79-EDB94E041C49}"/>
                </a:ext>
              </a:extLst>
            </p:cNvPr>
            <p:cNvSpPr/>
            <p:nvPr/>
          </p:nvSpPr>
          <p:spPr>
            <a:xfrm>
              <a:off x="7003276" y="4150334"/>
              <a:ext cx="1005840" cy="1005840"/>
            </a:xfrm>
            <a:prstGeom prst="roundRect">
              <a:avLst/>
            </a:prstGeom>
            <a:blipFill dpi="0" rotWithShape="1">
              <a:blip r:embed="rId20"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 xmlns:a16="http://schemas.microsoft.com/office/drawing/2014/main" id="{70285E6E-4C08-65D6-057A-1A040FAFDD12}"/>
                </a:ext>
              </a:extLst>
            </p:cNvPr>
            <p:cNvSpPr/>
            <p:nvPr/>
          </p:nvSpPr>
          <p:spPr>
            <a:xfrm>
              <a:off x="7003276" y="5189118"/>
              <a:ext cx="1005840" cy="1005840"/>
            </a:xfrm>
            <a:prstGeom prst="roundRect">
              <a:avLst/>
            </a:prstGeom>
            <a:blipFill dpi="0" rotWithShape="1">
              <a:blip r:embed="rId21"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 xmlns:a16="http://schemas.microsoft.com/office/drawing/2014/main" id="{1DE8881B-02BA-242B-6E9B-C1C84958D1DA}"/>
                </a:ext>
              </a:extLst>
            </p:cNvPr>
            <p:cNvSpPr/>
            <p:nvPr/>
          </p:nvSpPr>
          <p:spPr>
            <a:xfrm>
              <a:off x="8163382" y="4117390"/>
              <a:ext cx="1005840" cy="1005840"/>
            </a:xfrm>
            <a:prstGeom prst="roundRect">
              <a:avLst/>
            </a:prstGeom>
            <a:blipFill dpi="0" rotWithShape="1">
              <a:blip r:embed="rId22"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Rounded Corners 41">
              <a:extLst>
                <a:ext uri="{FF2B5EF4-FFF2-40B4-BE49-F238E27FC236}">
                  <a16:creationId xmlns="" xmlns:a16="http://schemas.microsoft.com/office/drawing/2014/main" id="{EAE40B6A-26CD-D23B-CBBD-E44EFC657C54}"/>
                </a:ext>
              </a:extLst>
            </p:cNvPr>
            <p:cNvSpPr/>
            <p:nvPr/>
          </p:nvSpPr>
          <p:spPr>
            <a:xfrm>
              <a:off x="8163382" y="5156174"/>
              <a:ext cx="1005840" cy="1005840"/>
            </a:xfrm>
            <a:prstGeom prst="roundRect">
              <a:avLst/>
            </a:prstGeom>
            <a:blipFill dpi="0" rotWithShape="1">
              <a:blip r:embed="rId2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 xmlns:a16="http://schemas.microsoft.com/office/drawing/2014/main" id="{EA11693A-5155-81CE-3824-F7567B6DE5DC}"/>
                </a:ext>
              </a:extLst>
            </p:cNvPr>
            <p:cNvSpPr/>
            <p:nvPr/>
          </p:nvSpPr>
          <p:spPr>
            <a:xfrm>
              <a:off x="9294928" y="4117390"/>
              <a:ext cx="1005840" cy="1005840"/>
            </a:xfrm>
            <a:prstGeom prst="roundRect">
              <a:avLst/>
            </a:prstGeom>
            <a:blipFill dpi="0" rotWithShape="1">
              <a:blip r:embed="rId2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Rounded Corners 43">
              <a:extLst>
                <a:ext uri="{FF2B5EF4-FFF2-40B4-BE49-F238E27FC236}">
                  <a16:creationId xmlns="" xmlns:a16="http://schemas.microsoft.com/office/drawing/2014/main" id="{9D5E381B-B5AA-C7CB-34BF-624700F27A1F}"/>
                </a:ext>
              </a:extLst>
            </p:cNvPr>
            <p:cNvSpPr/>
            <p:nvPr/>
          </p:nvSpPr>
          <p:spPr>
            <a:xfrm>
              <a:off x="9294928" y="5156174"/>
              <a:ext cx="1005840" cy="1005840"/>
            </a:xfrm>
            <a:prstGeom prst="roundRect">
              <a:avLst/>
            </a:prstGeom>
            <a:blipFill dpi="0" rotWithShape="1">
              <a:blip r:embed="rId25"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 xmlns:a16="http://schemas.microsoft.com/office/drawing/2014/main" id="{765D817F-2EBB-9D0C-E4C3-4F1312898F30}"/>
                </a:ext>
              </a:extLst>
            </p:cNvPr>
            <p:cNvSpPr/>
            <p:nvPr/>
          </p:nvSpPr>
          <p:spPr>
            <a:xfrm>
              <a:off x="10426474" y="5156174"/>
              <a:ext cx="1005840" cy="1005840"/>
            </a:xfrm>
            <a:prstGeom prst="roundRect">
              <a:avLst/>
            </a:prstGeom>
            <a:blipFill dpi="0" rotWithShape="1">
              <a:blip r:embed="rId2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 xmlns:a16="http://schemas.microsoft.com/office/drawing/2014/main" id="{118FFDBC-1F32-22A9-CDCD-213D6405AFAA}"/>
                </a:ext>
              </a:extLst>
            </p:cNvPr>
            <p:cNvSpPr/>
            <p:nvPr/>
          </p:nvSpPr>
          <p:spPr>
            <a:xfrm>
              <a:off x="3538858" y="5229324"/>
              <a:ext cx="1005840" cy="1005840"/>
            </a:xfrm>
            <a:prstGeom prst="roundRect">
              <a:avLst/>
            </a:prstGeom>
            <a:blipFill dpi="0" rotWithShape="1">
              <a:blip r:embed="rId27"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 xmlns:a16="http://schemas.microsoft.com/office/drawing/2014/main" id="{7A844634-2588-06F0-7622-04CB7732B5F3}"/>
                </a:ext>
              </a:extLst>
            </p:cNvPr>
            <p:cNvSpPr/>
            <p:nvPr/>
          </p:nvSpPr>
          <p:spPr>
            <a:xfrm>
              <a:off x="10458325" y="4117390"/>
              <a:ext cx="1005840" cy="1005840"/>
            </a:xfrm>
            <a:prstGeom prst="roundRect">
              <a:avLst/>
            </a:prstGeom>
            <a:blipFill dpi="0" rotWithShape="1">
              <a:blip r:embed="rId28"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TextBox 47">
            <a:extLst>
              <a:ext uri="{FF2B5EF4-FFF2-40B4-BE49-F238E27FC236}">
                <a16:creationId xmlns="" xmlns:a16="http://schemas.microsoft.com/office/drawing/2014/main" id="{A09E3A5A-AF2B-1497-A94A-17E3F5554432}"/>
              </a:ext>
            </a:extLst>
          </p:cNvPr>
          <p:cNvSpPr txBox="1"/>
          <p:nvPr/>
        </p:nvSpPr>
        <p:spPr>
          <a:xfrm>
            <a:off x="208044" y="1336627"/>
            <a:ext cx="2926080" cy="5369483"/>
          </a:xfrm>
          <a:prstGeom prst="rect">
            <a:avLst/>
          </a:prstGeom>
          <a:solidFill>
            <a:srgbClr val="D9D9D9"/>
          </a:solidFill>
          <a:ln>
            <a:noFill/>
          </a:ln>
        </p:spPr>
        <p:txBody>
          <a:bodyPr wrap="square" rtlCol="0">
            <a:spAutoFit/>
          </a:bodyPr>
          <a:lstStyle>
            <a:defPPr>
              <a:defRPr lang="en-US"/>
            </a:defPPr>
            <a:lvl1pPr lvl="0">
              <a:lnSpc>
                <a:spcPct val="100000"/>
              </a:lnSpc>
              <a:defRPr sz="1400">
                <a:solidFill>
                  <a:srgbClr val="3C4043"/>
                </a:solidFill>
                <a:latin typeface="+mj-lt"/>
              </a:defRPr>
            </a:lvl1pPr>
          </a:lstStyle>
          <a:p>
            <a:endParaRPr lang="ar-EG" dirty="0">
              <a:latin typeface="Univers Condensed" panose="020B0506020202050204" pitchFamily="34" charset="0"/>
            </a:endParaRPr>
          </a:p>
          <a:p>
            <a:endParaRPr lang="ar-EG" dirty="0">
              <a:latin typeface="Univers Condensed" panose="020B0506020202050204" pitchFamily="34" charset="0"/>
            </a:endParaRPr>
          </a:p>
          <a:p>
            <a:endParaRPr lang="ar-EG" dirty="0">
              <a:latin typeface="Univers Condensed" panose="020B0506020202050204" pitchFamily="34" charset="0"/>
            </a:endParaRPr>
          </a:p>
          <a:p>
            <a:endParaRPr lang="ar-EG" dirty="0">
              <a:latin typeface="Univers Condensed" panose="020B0506020202050204" pitchFamily="34" charset="0"/>
            </a:endParaRPr>
          </a:p>
          <a:p>
            <a:endParaRPr lang="ar-EG" dirty="0">
              <a:latin typeface="Univers Condensed" panose="020B0506020202050204" pitchFamily="34" charset="0"/>
            </a:endParaRPr>
          </a:p>
          <a:p>
            <a:endParaRPr lang="ar-EG" dirty="0">
              <a:latin typeface="Univers Condensed" panose="020B0506020202050204" pitchFamily="34" charset="0"/>
            </a:endParaRPr>
          </a:p>
          <a:p>
            <a:endParaRPr lang="ar-EG" sz="900" dirty="0">
              <a:latin typeface="Univers Condensed" panose="020B0506020202050204" pitchFamily="34" charset="0"/>
            </a:endParaRPr>
          </a:p>
          <a:p>
            <a:pPr>
              <a:lnSpc>
                <a:spcPct val="150000"/>
              </a:lnSpc>
            </a:pPr>
            <a:r>
              <a:rPr lang="en-US" sz="1200" dirty="0">
                <a:latin typeface="Univers Condensed" panose="020B0506020202050204" pitchFamily="34" charset="0"/>
              </a:rPr>
              <a:t>The supply sector in the company is considered one of the most important sectors that serve customers in certain sectors, including the requirements of the</a:t>
            </a:r>
            <a:r>
              <a:rPr lang="ar-EG" sz="1200" dirty="0">
                <a:latin typeface="Univers Condensed" panose="020B0506020202050204" pitchFamily="34" charset="0"/>
              </a:rPr>
              <a:t> </a:t>
            </a:r>
            <a:r>
              <a:rPr lang="en-US" sz="1200" dirty="0">
                <a:latin typeface="Univers Condensed" panose="020B0506020202050204" pitchFamily="34" charset="0"/>
              </a:rPr>
              <a:t>electromechanical sector and the sector specialized in general contracting</a:t>
            </a:r>
          </a:p>
          <a:p>
            <a:pPr>
              <a:lnSpc>
                <a:spcPct val="150000"/>
              </a:lnSpc>
            </a:pPr>
            <a:endParaRPr lang="en-US" sz="1200" dirty="0">
              <a:latin typeface="Univers Condensed" panose="020B0506020202050204" pitchFamily="34" charset="0"/>
            </a:endParaRPr>
          </a:p>
          <a:p>
            <a:pPr>
              <a:lnSpc>
                <a:spcPct val="150000"/>
              </a:lnSpc>
            </a:pPr>
            <a:r>
              <a:rPr lang="en-US" sz="1200" dirty="0">
                <a:latin typeface="Univers Condensed" panose="020B0506020202050204" pitchFamily="34" charset="0"/>
              </a:rPr>
              <a:t>We are proud and optimistic to announce that we have had the honor of becoming the sole official distributors for many companies specialized in many fields of the company, especially supplies and the most famous in the field of air conditioning and ventilation in Egypt.</a:t>
            </a:r>
          </a:p>
        </p:txBody>
      </p:sp>
      <p:grpSp>
        <p:nvGrpSpPr>
          <p:cNvPr id="49" name="Group 48">
            <a:extLst>
              <a:ext uri="{FF2B5EF4-FFF2-40B4-BE49-F238E27FC236}">
                <a16:creationId xmlns="" xmlns:a16="http://schemas.microsoft.com/office/drawing/2014/main" id="{28423577-1482-DA31-9134-289DB3AEB754}"/>
              </a:ext>
            </a:extLst>
          </p:cNvPr>
          <p:cNvGrpSpPr/>
          <p:nvPr/>
        </p:nvGrpSpPr>
        <p:grpSpPr>
          <a:xfrm>
            <a:off x="426088" y="1417723"/>
            <a:ext cx="2483169" cy="962474"/>
            <a:chOff x="3003232" y="355599"/>
            <a:chExt cx="2483169" cy="962474"/>
          </a:xfrm>
        </p:grpSpPr>
        <p:pic>
          <p:nvPicPr>
            <p:cNvPr id="50" name="Picture 49">
              <a:extLst>
                <a:ext uri="{FF2B5EF4-FFF2-40B4-BE49-F238E27FC236}">
                  <a16:creationId xmlns="" xmlns:a16="http://schemas.microsoft.com/office/drawing/2014/main" id="{9C51C572-4F83-4552-A5C8-E46508747083}"/>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3003232" y="355600"/>
              <a:ext cx="867728" cy="962473"/>
            </a:xfrm>
            <a:prstGeom prst="rect">
              <a:avLst/>
            </a:prstGeom>
          </p:spPr>
        </p:pic>
        <p:sp>
          <p:nvSpPr>
            <p:cNvPr id="51" name="Rectangle: Rounded Corners 50">
              <a:extLst>
                <a:ext uri="{FF2B5EF4-FFF2-40B4-BE49-F238E27FC236}">
                  <a16:creationId xmlns="" xmlns:a16="http://schemas.microsoft.com/office/drawing/2014/main" id="{BE30AA7E-80BE-49AA-616F-675BCF30AD98}"/>
                </a:ext>
              </a:extLst>
            </p:cNvPr>
            <p:cNvSpPr/>
            <p:nvPr/>
          </p:nvSpPr>
          <p:spPr>
            <a:xfrm>
              <a:off x="3789681" y="355599"/>
              <a:ext cx="1696720"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r>
                <a:rPr lang="en-US" sz="3200" b="1" dirty="0">
                  <a:solidFill>
                    <a:srgbClr val="FF0000"/>
                  </a:solidFill>
                  <a:latin typeface="Arial Black" panose="020B0A04020102020204" pitchFamily="34" charset="0"/>
                </a:rPr>
                <a:t>Direct</a:t>
              </a:r>
            </a:p>
            <a:p>
              <a:r>
                <a:rPr lang="en-US" sz="1800" b="1" dirty="0">
                  <a:solidFill>
                    <a:srgbClr val="003346"/>
                  </a:solidFill>
                  <a:latin typeface="Arial Black" panose="020B0A04020102020204" pitchFamily="34" charset="0"/>
                </a:rPr>
                <a:t>Suppliers</a:t>
              </a:r>
            </a:p>
          </p:txBody>
        </p:sp>
      </p:grpSp>
      <p:pic>
        <p:nvPicPr>
          <p:cNvPr id="3" name="Picture 2">
            <a:extLst>
              <a:ext uri="{FF2B5EF4-FFF2-40B4-BE49-F238E27FC236}">
                <a16:creationId xmlns="" xmlns:a16="http://schemas.microsoft.com/office/drawing/2014/main" id="{049BA091-FEF8-4380-844B-196EB89728EE}"/>
              </a:ext>
            </a:extLst>
          </p:cNvPr>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8006" y="139635"/>
            <a:ext cx="2307195" cy="745666"/>
          </a:xfrm>
          <a:prstGeom prst="rect">
            <a:avLst/>
          </a:prstGeom>
        </p:spPr>
      </p:pic>
      <p:sp>
        <p:nvSpPr>
          <p:cNvPr id="4" name="Rectangle 3">
            <a:extLst>
              <a:ext uri="{FF2B5EF4-FFF2-40B4-BE49-F238E27FC236}">
                <a16:creationId xmlns="" xmlns:a16="http://schemas.microsoft.com/office/drawing/2014/main" id="{C788A57E-21E2-7C1B-E19D-7C3381FBE61E}"/>
              </a:ext>
            </a:extLst>
          </p:cNvPr>
          <p:cNvSpPr/>
          <p:nvPr/>
        </p:nvSpPr>
        <p:spPr>
          <a:xfrm>
            <a:off x="11887189" y="109155"/>
            <a:ext cx="289342" cy="745663"/>
          </a:xfrm>
          <a:prstGeom prst="rect">
            <a:avLst/>
          </a:prstGeom>
          <a:solidFill>
            <a:srgbClr val="F4A7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32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462F685-69FB-E65C-4D12-E58E7F87090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5400000" flipV="1">
            <a:off x="6224543" y="890534"/>
            <a:ext cx="5838918" cy="6096002"/>
          </a:xfrm>
          <a:prstGeom prst="rect">
            <a:avLst/>
          </a:prstGeom>
        </p:spPr>
      </p:pic>
      <p:sp>
        <p:nvSpPr>
          <p:cNvPr id="7" name="TextBox 6">
            <a:extLst>
              <a:ext uri="{FF2B5EF4-FFF2-40B4-BE49-F238E27FC236}">
                <a16:creationId xmlns="" xmlns:a16="http://schemas.microsoft.com/office/drawing/2014/main" id="{8CEE220F-DA1C-067B-529B-0DF6CBACCA9D}"/>
              </a:ext>
            </a:extLst>
          </p:cNvPr>
          <p:cNvSpPr txBox="1"/>
          <p:nvPr/>
        </p:nvSpPr>
        <p:spPr>
          <a:xfrm>
            <a:off x="913208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9" name="Group 8">
            <a:extLst>
              <a:ext uri="{FF2B5EF4-FFF2-40B4-BE49-F238E27FC236}">
                <a16:creationId xmlns="" xmlns:a16="http://schemas.microsoft.com/office/drawing/2014/main" id="{FC820BE3-34C0-0FB0-8E89-487A7A8F3C32}"/>
              </a:ext>
            </a:extLst>
          </p:cNvPr>
          <p:cNvGrpSpPr/>
          <p:nvPr/>
        </p:nvGrpSpPr>
        <p:grpSpPr>
          <a:xfrm>
            <a:off x="1106268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4"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586632" y="1037331"/>
              <a:ext cx="275722" cy="270066"/>
            </a:xfrm>
            <a:prstGeom prst="rect">
              <a:avLst/>
            </a:prstGeom>
            <a:noFill/>
          </p:spPr>
          <p:txBody>
            <a:bodyPr wrap="none" rtlCol="0">
              <a:spAutoFit/>
            </a:bodyPr>
            <a:lstStyle/>
            <a:p>
              <a:r>
                <a:rPr lang="ar-EG" sz="1200" b="1" dirty="0">
                  <a:latin typeface="Univers Condensed" panose="020B0506020202050204" pitchFamily="34" charset="0"/>
                </a:rPr>
                <a:t>8</a:t>
              </a:r>
              <a:endParaRPr lang="en-US" sz="1200" b="1" dirty="0">
                <a:latin typeface="Univers Condensed" panose="020B0506020202050204" pitchFamily="34" charset="0"/>
              </a:endParaRP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D764F611-1883-9773-D911-651DC20EE9F0}"/>
              </a:ext>
            </a:extLst>
          </p:cNvPr>
          <p:cNvSpPr txBox="1"/>
          <p:nvPr/>
        </p:nvSpPr>
        <p:spPr>
          <a:xfrm>
            <a:off x="9434574" y="1116343"/>
            <a:ext cx="2700071" cy="4185761"/>
          </a:xfrm>
          <a:prstGeom prst="rect">
            <a:avLst/>
          </a:prstGeom>
          <a:solidFill>
            <a:srgbClr val="D9D9D9"/>
          </a:solidFill>
          <a:ln>
            <a:noFill/>
          </a:ln>
        </p:spPr>
        <p:txBody>
          <a:bodyPr wrap="square" rtlCol="0">
            <a:spAutoFit/>
          </a:bodyPr>
          <a:lstStyle>
            <a:defPPr>
              <a:defRPr lang="en-US"/>
            </a:defPPr>
            <a:lvl1pPr lvl="0">
              <a:lnSpc>
                <a:spcPct val="100000"/>
              </a:lnSpc>
              <a:defRPr sz="1400">
                <a:solidFill>
                  <a:srgbClr val="3C4043"/>
                </a:solidFill>
                <a:latin typeface="+mj-lt"/>
              </a:defRPr>
            </a:lvl1pPr>
          </a:lstStyle>
          <a:p>
            <a:endParaRPr lang="ar-EG" dirty="0"/>
          </a:p>
          <a:p>
            <a:endParaRPr lang="ar-EG" dirty="0"/>
          </a:p>
          <a:p>
            <a:endParaRPr lang="ar-EG" dirty="0"/>
          </a:p>
          <a:p>
            <a:endParaRPr lang="ar-EG" dirty="0"/>
          </a:p>
          <a:p>
            <a:endParaRPr lang="ar-EG" dirty="0"/>
          </a:p>
          <a:p>
            <a:endParaRPr lang="ar-EG" dirty="0"/>
          </a:p>
          <a:p>
            <a:endParaRPr lang="ar-EG" dirty="0"/>
          </a:p>
          <a:p>
            <a:r>
              <a:rPr lang="en-US" dirty="0">
                <a:latin typeface="Univers Condensed" panose="020B0506020202050204" pitchFamily="34" charset="0"/>
              </a:rPr>
              <a:t>DIRECT Service is a newcomer in the company's sectors, and it works to meet the desires of customers in engineering solutions in our modern age full of inventions that serve humanity</a:t>
            </a:r>
          </a:p>
          <a:p>
            <a:r>
              <a:rPr lang="en-US" dirty="0">
                <a:latin typeface="Univers Condensed" panose="020B0506020202050204" pitchFamily="34" charset="0"/>
              </a:rPr>
              <a:t>And we have endeavored to use the most modern technologies and products of a distinctive nature, with the provision of well-trained workers to represent the company in the best way.</a:t>
            </a:r>
            <a:endParaRPr lang="ar-EG" dirty="0">
              <a:latin typeface="Univers Condensed" panose="020B0506020202050204" pitchFamily="34" charset="0"/>
            </a:endParaRPr>
          </a:p>
        </p:txBody>
      </p:sp>
      <p:grpSp>
        <p:nvGrpSpPr>
          <p:cNvPr id="3" name="Group 2">
            <a:extLst>
              <a:ext uri="{FF2B5EF4-FFF2-40B4-BE49-F238E27FC236}">
                <a16:creationId xmlns="" xmlns:a16="http://schemas.microsoft.com/office/drawing/2014/main" id="{85945B64-01E2-8E3B-14FD-1EB757AAD6F3}"/>
              </a:ext>
            </a:extLst>
          </p:cNvPr>
          <p:cNvGrpSpPr/>
          <p:nvPr/>
        </p:nvGrpSpPr>
        <p:grpSpPr>
          <a:xfrm>
            <a:off x="9563521" y="1267227"/>
            <a:ext cx="2788042" cy="962474"/>
            <a:chOff x="3003232" y="355599"/>
            <a:chExt cx="2483169" cy="962474"/>
          </a:xfrm>
        </p:grpSpPr>
        <p:pic>
          <p:nvPicPr>
            <p:cNvPr id="5" name="Picture 4">
              <a:extLst>
                <a:ext uri="{FF2B5EF4-FFF2-40B4-BE49-F238E27FC236}">
                  <a16:creationId xmlns="" xmlns:a16="http://schemas.microsoft.com/office/drawing/2014/main" id="{5C0255F5-FF18-1849-0A8F-8F0A8E41D8B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03232" y="355600"/>
              <a:ext cx="867728" cy="962473"/>
            </a:xfrm>
            <a:prstGeom prst="rect">
              <a:avLst/>
            </a:prstGeom>
          </p:spPr>
        </p:pic>
        <p:sp>
          <p:nvSpPr>
            <p:cNvPr id="6" name="Rectangle: Rounded Corners 5">
              <a:extLst>
                <a:ext uri="{FF2B5EF4-FFF2-40B4-BE49-F238E27FC236}">
                  <a16:creationId xmlns="" xmlns:a16="http://schemas.microsoft.com/office/drawing/2014/main" id="{2D5F55A3-8E4C-165A-B550-04623327F2BC}"/>
                </a:ext>
              </a:extLst>
            </p:cNvPr>
            <p:cNvSpPr/>
            <p:nvPr/>
          </p:nvSpPr>
          <p:spPr>
            <a:xfrm>
              <a:off x="3789681" y="355599"/>
              <a:ext cx="1696720"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r>
                <a:rPr lang="en-US" sz="3200" b="1" dirty="0">
                  <a:solidFill>
                    <a:srgbClr val="00AFEE"/>
                  </a:solidFill>
                  <a:latin typeface="Arial Black" panose="020B0A04020102020204" pitchFamily="34" charset="0"/>
                </a:rPr>
                <a:t>Direct</a:t>
              </a:r>
            </a:p>
            <a:p>
              <a:r>
                <a:rPr lang="en-US" sz="1800" b="1" dirty="0">
                  <a:solidFill>
                    <a:srgbClr val="003346"/>
                  </a:solidFill>
                  <a:latin typeface="Arial Black" panose="020B0A04020102020204" pitchFamily="34" charset="0"/>
                </a:rPr>
                <a:t>Service</a:t>
              </a:r>
            </a:p>
          </p:txBody>
        </p:sp>
      </p:grpSp>
      <p:sp>
        <p:nvSpPr>
          <p:cNvPr id="13" name="TextBox 12">
            <a:extLst>
              <a:ext uri="{FF2B5EF4-FFF2-40B4-BE49-F238E27FC236}">
                <a16:creationId xmlns="" xmlns:a16="http://schemas.microsoft.com/office/drawing/2014/main" id="{4124594E-4484-8AF0-579D-8DF4163AEDE4}"/>
              </a:ext>
            </a:extLst>
          </p:cNvPr>
          <p:cNvSpPr txBox="1"/>
          <p:nvPr/>
        </p:nvSpPr>
        <p:spPr>
          <a:xfrm>
            <a:off x="107424" y="1114927"/>
            <a:ext cx="2286000" cy="5262979"/>
          </a:xfrm>
          <a:prstGeom prst="rect">
            <a:avLst/>
          </a:prstGeom>
          <a:noFill/>
        </p:spPr>
        <p:txBody>
          <a:bodyPr wrap="square">
            <a:spAutoFit/>
          </a:bodyPr>
          <a:lstStyle/>
          <a:p>
            <a:pPr algn="l"/>
            <a:r>
              <a:rPr lang="en-US" b="1" dirty="0">
                <a:solidFill>
                  <a:srgbClr val="00AFEE"/>
                </a:solidFill>
                <a:latin typeface="Univers Condensed" panose="020B0506020202050204" pitchFamily="34" charset="0"/>
              </a:rPr>
              <a:t>Electrical, Mechanical &amp; Plumbing Works</a:t>
            </a:r>
          </a:p>
          <a:p>
            <a:pPr algn="l"/>
            <a:endParaRPr lang="en-US" b="1" dirty="0">
              <a:solidFill>
                <a:srgbClr val="00AFEE"/>
              </a:solidFill>
              <a:latin typeface="Univers Condensed" panose="020B0506020202050204" pitchFamily="34" charset="0"/>
            </a:endParaRPr>
          </a:p>
          <a:p>
            <a:pPr algn="l"/>
            <a:endParaRPr lang="en-US" b="1" dirty="0">
              <a:solidFill>
                <a:srgbClr val="00AFEE"/>
              </a:solidFill>
              <a:latin typeface="Univers Condensed" panose="020B0506020202050204" pitchFamily="34" charset="0"/>
            </a:endParaRPr>
          </a:p>
          <a:p>
            <a:pPr algn="l"/>
            <a:endParaRPr lang="en-US" b="1" dirty="0">
              <a:solidFill>
                <a:srgbClr val="00AFEE"/>
              </a:solidFill>
              <a:latin typeface="Univers Condensed" panose="020B0506020202050204" pitchFamily="34" charset="0"/>
            </a:endParaRPr>
          </a:p>
          <a:p>
            <a:pPr algn="l"/>
            <a:endParaRPr lang="en-US" b="1" dirty="0">
              <a:solidFill>
                <a:srgbClr val="00AFEE"/>
              </a:solidFill>
              <a:latin typeface="Univers Condensed" panose="020B0506020202050204" pitchFamily="34" charset="0"/>
            </a:endParaRPr>
          </a:p>
          <a:p>
            <a:pPr algn="l"/>
            <a:endParaRPr lang="en-US" b="1" dirty="0">
              <a:solidFill>
                <a:srgbClr val="00AFEE"/>
              </a:solidFill>
              <a:latin typeface="Univers Condensed" panose="020B0506020202050204" pitchFamily="34" charset="0"/>
            </a:endParaRPr>
          </a:p>
          <a:p>
            <a:pPr algn="l"/>
            <a:endParaRPr lang="en-US" sz="1200" b="1" dirty="0">
              <a:solidFill>
                <a:srgbClr val="00AFEE"/>
              </a:solidFill>
              <a:latin typeface="Univers Condensed" panose="020B0506020202050204" pitchFamily="34" charset="0"/>
            </a:endParaRPr>
          </a:p>
          <a:p>
            <a:pPr algn="l"/>
            <a:r>
              <a:rPr lang="en-US" sz="1200" dirty="0">
                <a:solidFill>
                  <a:srgbClr val="3C4043"/>
                </a:solidFill>
                <a:latin typeface="Univers Condensed" panose="020B0506020202050204" pitchFamily="34" charset="0"/>
              </a:rPr>
              <a:t>Direct offers comprehensive electrical, mechanical, plumbing, and firefighting work. Our services include the selection and installation of efficient heating, cooling, ventilation (HVAC) systems, including water cooling/heating, humidity control or air filtration, underfloor heating, chilled beam systems, lift well and stairwell pressurization systems. Our team of engineers can also integrate efficient alternatives to traditional systems such as heat pumps and evaporating cooling.</a:t>
            </a:r>
          </a:p>
        </p:txBody>
      </p:sp>
      <p:sp>
        <p:nvSpPr>
          <p:cNvPr id="14" name="TextBox 13">
            <a:extLst>
              <a:ext uri="{FF2B5EF4-FFF2-40B4-BE49-F238E27FC236}">
                <a16:creationId xmlns="" xmlns:a16="http://schemas.microsoft.com/office/drawing/2014/main" id="{75ED44A8-5C1E-CE0E-CC0A-AD1D604EB185}"/>
              </a:ext>
            </a:extLst>
          </p:cNvPr>
          <p:cNvSpPr txBox="1"/>
          <p:nvPr/>
        </p:nvSpPr>
        <p:spPr>
          <a:xfrm>
            <a:off x="4767198" y="1114927"/>
            <a:ext cx="2286000" cy="5355312"/>
          </a:xfrm>
          <a:prstGeom prst="rect">
            <a:avLst/>
          </a:prstGeom>
          <a:noFill/>
        </p:spPr>
        <p:txBody>
          <a:bodyPr wrap="square">
            <a:spAutoFit/>
          </a:bodyPr>
          <a:lstStyle/>
          <a:p>
            <a:r>
              <a:rPr lang="en-US" b="1" dirty="0">
                <a:solidFill>
                  <a:srgbClr val="00AFEE"/>
                </a:solidFill>
                <a:latin typeface="Univers Condensed" panose="020B0506020202050204" pitchFamily="34" charset="0"/>
              </a:rPr>
              <a:t>MEP Construction Management</a:t>
            </a:r>
          </a:p>
          <a:p>
            <a:endParaRPr lang="en-US" b="1" dirty="0">
              <a:solidFill>
                <a:srgbClr val="3C4043"/>
              </a:solidFill>
              <a:latin typeface="Univers Condensed" panose="020B0506020202050204" pitchFamily="34" charset="0"/>
            </a:endParaRPr>
          </a:p>
          <a:p>
            <a:endParaRPr lang="en-US" b="1" dirty="0">
              <a:solidFill>
                <a:srgbClr val="3C4043"/>
              </a:solidFill>
              <a:latin typeface="Univers Condensed" panose="020B0506020202050204" pitchFamily="34" charset="0"/>
            </a:endParaRPr>
          </a:p>
          <a:p>
            <a:endParaRPr lang="en-US" b="1" dirty="0">
              <a:solidFill>
                <a:srgbClr val="3C4043"/>
              </a:solidFill>
              <a:latin typeface="Univers Condensed" panose="020B0506020202050204" pitchFamily="34" charset="0"/>
            </a:endParaRPr>
          </a:p>
          <a:p>
            <a:endParaRPr lang="en-US" b="1" dirty="0">
              <a:solidFill>
                <a:srgbClr val="3C4043"/>
              </a:solidFill>
              <a:latin typeface="Univers Condensed" panose="020B0506020202050204" pitchFamily="34" charset="0"/>
            </a:endParaRPr>
          </a:p>
          <a:p>
            <a:endParaRPr lang="en-US" b="1" dirty="0">
              <a:solidFill>
                <a:srgbClr val="3C4043"/>
              </a:solidFill>
              <a:latin typeface="Univers Condensed" panose="020B0506020202050204" pitchFamily="34" charset="0"/>
            </a:endParaRPr>
          </a:p>
          <a:p>
            <a:r>
              <a:rPr lang="en-US" sz="1200" dirty="0">
                <a:solidFill>
                  <a:srgbClr val="3C4043"/>
                </a:solidFill>
                <a:latin typeface="Univers Condensed" panose="020B0506020202050204" pitchFamily="34" charset="0"/>
              </a:rPr>
              <a:t>MEP construction management is integral to the success of any project.</a:t>
            </a:r>
          </a:p>
          <a:p>
            <a:r>
              <a:rPr lang="en-US" sz="1200" dirty="0">
                <a:solidFill>
                  <a:srgbClr val="3C4043"/>
                </a:solidFill>
                <a:latin typeface="Univers Condensed" panose="020B0506020202050204" pitchFamily="34" charset="0"/>
              </a:rPr>
              <a:t>DIRECT manages and monitors the overall </a:t>
            </a:r>
          </a:p>
          <a:p>
            <a:r>
              <a:rPr lang="en-US" sz="1200" dirty="0">
                <a:solidFill>
                  <a:srgbClr val="3C4043"/>
                </a:solidFill>
                <a:latin typeface="Univers Condensed" panose="020B0506020202050204" pitchFamily="34" charset="0"/>
              </a:rPr>
              <a:t>progress of all MEP aspects of a project’s delivery, starting from tendering, procurement, testing and commissioning, all the way </a:t>
            </a:r>
          </a:p>
          <a:p>
            <a:r>
              <a:rPr lang="en-US" sz="1200" dirty="0">
                <a:solidFill>
                  <a:srgbClr val="3C4043"/>
                </a:solidFill>
                <a:latin typeface="Univers Condensed" panose="020B0506020202050204" pitchFamily="34" charset="0"/>
              </a:rPr>
              <a:t>to client delivery.</a:t>
            </a:r>
          </a:p>
          <a:p>
            <a:r>
              <a:rPr lang="en-US" sz="1200" dirty="0">
                <a:solidFill>
                  <a:srgbClr val="3C4043"/>
                </a:solidFill>
                <a:latin typeface="Univers Condensed" panose="020B0506020202050204" pitchFamily="34" charset="0"/>
              </a:rPr>
              <a:t>The process also includes managing overall costs, supervising on-site teams, coordinating logistics and material delivery, and ensuring that the work meets the quality standards and requirements of the clients.</a:t>
            </a:r>
          </a:p>
        </p:txBody>
      </p:sp>
      <p:sp>
        <p:nvSpPr>
          <p:cNvPr id="15" name="TextBox 14">
            <a:extLst>
              <a:ext uri="{FF2B5EF4-FFF2-40B4-BE49-F238E27FC236}">
                <a16:creationId xmlns="" xmlns:a16="http://schemas.microsoft.com/office/drawing/2014/main" id="{F74CBB41-E775-27A4-E286-97BA3A35A819}"/>
              </a:ext>
            </a:extLst>
          </p:cNvPr>
          <p:cNvSpPr txBox="1"/>
          <p:nvPr/>
        </p:nvSpPr>
        <p:spPr>
          <a:xfrm>
            <a:off x="7023754" y="1086823"/>
            <a:ext cx="2286000" cy="4616648"/>
          </a:xfrm>
          <a:prstGeom prst="rect">
            <a:avLst/>
          </a:prstGeom>
          <a:noFill/>
        </p:spPr>
        <p:txBody>
          <a:bodyPr wrap="square">
            <a:spAutoFit/>
          </a:bodyPr>
          <a:lstStyle/>
          <a:p>
            <a:r>
              <a:rPr lang="en-US" b="1" dirty="0">
                <a:solidFill>
                  <a:srgbClr val="00AFEE"/>
                </a:solidFill>
                <a:latin typeface="Univers Condensed" panose="020B0506020202050204" pitchFamily="34" charset="0"/>
              </a:rPr>
              <a:t>Facility </a:t>
            </a:r>
          </a:p>
          <a:p>
            <a:r>
              <a:rPr lang="en-US" b="1" dirty="0">
                <a:solidFill>
                  <a:srgbClr val="00AFEE"/>
                </a:solidFill>
                <a:latin typeface="Univers Condensed" panose="020B0506020202050204" pitchFamily="34" charset="0"/>
              </a:rPr>
              <a:t>Management</a:t>
            </a:r>
          </a:p>
          <a:p>
            <a:pPr algn="l"/>
            <a:endParaRPr lang="en-US" b="1" dirty="0">
              <a:solidFill>
                <a:srgbClr val="3C4043"/>
              </a:solidFill>
              <a:latin typeface="Univers Condensed" panose="020B0506020202050204" pitchFamily="34" charset="0"/>
            </a:endParaRPr>
          </a:p>
          <a:p>
            <a:endParaRPr lang="en-US" sz="600" dirty="0">
              <a:solidFill>
                <a:srgbClr val="3C4043"/>
              </a:solidFill>
              <a:latin typeface="Univers Condensed" panose="020B0506020202050204" pitchFamily="34" charset="0"/>
            </a:endParaRPr>
          </a:p>
          <a:p>
            <a:r>
              <a:rPr lang="en-US" sz="1200" dirty="0">
                <a:solidFill>
                  <a:srgbClr val="3C4043"/>
                </a:solidFill>
                <a:latin typeface="Univers Condensed" panose="020B0506020202050204" pitchFamily="34" charset="0"/>
              </a:rPr>
              <a:t>Direct supports clients with bespoke professional facility management and HVAC services. Our offerings include providing  experienced on-site facility management teams backed by a strong network of technical, administrative, and accounting experts. Depending on each facilities’ requirements, we can design a management plan specifically tailored to the requests of each client, including round-the-clock support, web-based service requests, vendor oversight and sourcing, monthly reporting, and providing suggestions for reducing the costs of property operations.</a:t>
            </a:r>
          </a:p>
        </p:txBody>
      </p:sp>
      <p:pic>
        <p:nvPicPr>
          <p:cNvPr id="16" name="Picture 2" descr="Specialized MEP Services In Riyadh - Specialized MEP Co. Ltd.">
            <a:extLst>
              <a:ext uri="{FF2B5EF4-FFF2-40B4-BE49-F238E27FC236}">
                <a16:creationId xmlns="" xmlns:a16="http://schemas.microsoft.com/office/drawing/2014/main" id="{FC0B0935-5E0D-8AF3-206E-1679F6026E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6502" y="5624171"/>
            <a:ext cx="2011680" cy="10942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 xmlns:a16="http://schemas.microsoft.com/office/drawing/2014/main" id="{965EB119-2C86-6016-0182-B0B1B6B4C1FE}"/>
              </a:ext>
            </a:extLst>
          </p:cNvPr>
          <p:cNvPicPr>
            <a:picLocks noChangeAspect="1"/>
          </p:cNvPicPr>
          <p:nvPr/>
        </p:nvPicPr>
        <p:blipFill>
          <a:blip r:embed="rId7"/>
          <a:stretch>
            <a:fillRect/>
          </a:stretch>
        </p:blipFill>
        <p:spPr>
          <a:xfrm>
            <a:off x="174333" y="2208303"/>
            <a:ext cx="2011681" cy="1094245"/>
          </a:xfrm>
          <a:prstGeom prst="rect">
            <a:avLst/>
          </a:prstGeom>
        </p:spPr>
      </p:pic>
      <p:pic>
        <p:nvPicPr>
          <p:cNvPr id="18" name="Picture 17">
            <a:extLst>
              <a:ext uri="{FF2B5EF4-FFF2-40B4-BE49-F238E27FC236}">
                <a16:creationId xmlns="" xmlns:a16="http://schemas.microsoft.com/office/drawing/2014/main" id="{1B690E9A-21B9-CBC9-CA4E-A37A380CA7B1}"/>
              </a:ext>
            </a:extLst>
          </p:cNvPr>
          <p:cNvPicPr>
            <a:picLocks noChangeAspect="1"/>
          </p:cNvPicPr>
          <p:nvPr/>
        </p:nvPicPr>
        <p:blipFill>
          <a:blip r:embed="rId8"/>
          <a:stretch>
            <a:fillRect/>
          </a:stretch>
        </p:blipFill>
        <p:spPr>
          <a:xfrm>
            <a:off x="2547030" y="4986338"/>
            <a:ext cx="1905036" cy="1008548"/>
          </a:xfrm>
          <a:prstGeom prst="rect">
            <a:avLst/>
          </a:prstGeom>
        </p:spPr>
      </p:pic>
      <p:pic>
        <p:nvPicPr>
          <p:cNvPr id="19" name="Picture 4" descr="Construction Management Services">
            <a:extLst>
              <a:ext uri="{FF2B5EF4-FFF2-40B4-BE49-F238E27FC236}">
                <a16:creationId xmlns="" xmlns:a16="http://schemas.microsoft.com/office/drawing/2014/main" id="{B345A308-A702-74D5-DF90-2CB9AAB24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188" y="1899913"/>
            <a:ext cx="1905036" cy="10085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95145E8C-D271-9E25-0092-F3633D3F817E}"/>
              </a:ext>
            </a:extLst>
          </p:cNvPr>
          <p:cNvSpPr txBox="1"/>
          <p:nvPr/>
        </p:nvSpPr>
        <p:spPr>
          <a:xfrm>
            <a:off x="2406227" y="1114927"/>
            <a:ext cx="2286000" cy="3785652"/>
          </a:xfrm>
          <a:prstGeom prst="rect">
            <a:avLst/>
          </a:prstGeom>
          <a:noFill/>
        </p:spPr>
        <p:txBody>
          <a:bodyPr wrap="square">
            <a:spAutoFit/>
          </a:bodyPr>
          <a:lstStyle/>
          <a:p>
            <a:r>
              <a:rPr lang="en-US" b="1" dirty="0">
                <a:solidFill>
                  <a:srgbClr val="00AFEE"/>
                </a:solidFill>
                <a:latin typeface="Univers Condensed" panose="020B0506020202050204" pitchFamily="34" charset="0"/>
              </a:rPr>
              <a:t>Value </a:t>
            </a:r>
          </a:p>
          <a:p>
            <a:r>
              <a:rPr lang="en-US" b="1" dirty="0">
                <a:solidFill>
                  <a:srgbClr val="00AFEE"/>
                </a:solidFill>
                <a:latin typeface="Univers Condensed" panose="020B0506020202050204" pitchFamily="34" charset="0"/>
              </a:rPr>
              <a:t>Engineering</a:t>
            </a:r>
          </a:p>
          <a:p>
            <a:pPr algn="l"/>
            <a:endParaRPr lang="en-US" b="1" dirty="0">
              <a:solidFill>
                <a:srgbClr val="3C4043"/>
              </a:solidFill>
              <a:latin typeface="Univers Condensed" panose="020B0506020202050204" pitchFamily="34" charset="0"/>
            </a:endParaRPr>
          </a:p>
          <a:p>
            <a:pPr algn="l"/>
            <a:endParaRPr lang="en-US" b="1" dirty="0">
              <a:solidFill>
                <a:srgbClr val="3C4043"/>
              </a:solidFill>
              <a:latin typeface="Univers Condensed" panose="020B0506020202050204" pitchFamily="34" charset="0"/>
            </a:endParaRPr>
          </a:p>
          <a:p>
            <a:pPr algn="l"/>
            <a:r>
              <a:rPr lang="en-US" sz="1200" dirty="0">
                <a:solidFill>
                  <a:srgbClr val="3C4043"/>
                </a:solidFill>
                <a:latin typeface="Univers Condensed" panose="020B0506020202050204" pitchFamily="34" charset="0"/>
              </a:rPr>
              <a:t>Our team works closely with clients to review the MEP engineering approach and to explore alternative ways of achieving clients’ goals. We do this by analyzing the MEP functions of a project including reliability, safety, efficiency, and performance, and by integrating  environmentally-sound and energy-efficient materials and best practices. We can also help choose the best and most suitable equipment in today’s marketplace.</a:t>
            </a:r>
          </a:p>
        </p:txBody>
      </p:sp>
      <p:pic>
        <p:nvPicPr>
          <p:cNvPr id="21" name="Picture 20">
            <a:extLst>
              <a:ext uri="{FF2B5EF4-FFF2-40B4-BE49-F238E27FC236}">
                <a16:creationId xmlns="" xmlns:a16="http://schemas.microsoft.com/office/drawing/2014/main" id="{A53CCD4E-E024-450C-AF6A-1480A85A8E0A}"/>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549" y="109155"/>
            <a:ext cx="2307195" cy="745666"/>
          </a:xfrm>
          <a:prstGeom prst="rect">
            <a:avLst/>
          </a:prstGeom>
        </p:spPr>
      </p:pic>
      <p:sp>
        <p:nvSpPr>
          <p:cNvPr id="22" name="Rectangle 21">
            <a:extLst>
              <a:ext uri="{FF2B5EF4-FFF2-40B4-BE49-F238E27FC236}">
                <a16:creationId xmlns="" xmlns:a16="http://schemas.microsoft.com/office/drawing/2014/main" id="{CCE50713-457D-7A08-96F6-C31F689EA516}"/>
              </a:ext>
            </a:extLst>
          </p:cNvPr>
          <p:cNvSpPr/>
          <p:nvPr/>
        </p:nvSpPr>
        <p:spPr>
          <a:xfrm>
            <a:off x="0" y="109155"/>
            <a:ext cx="289342" cy="745663"/>
          </a:xfrm>
          <a:prstGeom prst="rect">
            <a:avLst/>
          </a:prstGeom>
          <a:solidFill>
            <a:srgbClr val="F4A7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687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462F685-69FB-E65C-4D12-E58E7F87090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6200000" flipH="1" flipV="1">
            <a:off x="148863" y="890534"/>
            <a:ext cx="5838918" cy="6096002"/>
          </a:xfrm>
          <a:prstGeom prst="rect">
            <a:avLst/>
          </a:prstGeom>
        </p:spPr>
      </p:pic>
      <p:sp>
        <p:nvSpPr>
          <p:cNvPr id="7" name="TextBox 6">
            <a:extLst>
              <a:ext uri="{FF2B5EF4-FFF2-40B4-BE49-F238E27FC236}">
                <a16:creationId xmlns="" xmlns:a16="http://schemas.microsoft.com/office/drawing/2014/main" id="{8CEE220F-DA1C-067B-529B-0DF6CBACCA9D}"/>
              </a:ext>
            </a:extLst>
          </p:cNvPr>
          <p:cNvSpPr txBox="1"/>
          <p:nvPr/>
        </p:nvSpPr>
        <p:spPr>
          <a:xfrm>
            <a:off x="1176808" y="338649"/>
            <a:ext cx="1927206" cy="400110"/>
          </a:xfrm>
          <a:prstGeom prst="rect">
            <a:avLst/>
          </a:prstGeom>
          <a:noFill/>
        </p:spPr>
        <p:txBody>
          <a:bodyPr wrap="square" rtlCol="0">
            <a:spAutoFit/>
          </a:bodyPr>
          <a:lstStyle/>
          <a:p>
            <a:r>
              <a:rPr lang="en-US" sz="2000" b="1" dirty="0">
                <a:latin typeface="Univers Condensed" panose="020B0506020202050204" pitchFamily="34" charset="0"/>
              </a:rPr>
              <a:t>Company </a:t>
            </a:r>
            <a:r>
              <a:rPr lang="en-US" sz="2000" dirty="0">
                <a:latin typeface="Univers Condensed" panose="020B0506020202050204" pitchFamily="34" charset="0"/>
              </a:rPr>
              <a:t>Profile</a:t>
            </a:r>
          </a:p>
        </p:txBody>
      </p:sp>
      <p:grpSp>
        <p:nvGrpSpPr>
          <p:cNvPr id="9" name="Group 8">
            <a:extLst>
              <a:ext uri="{FF2B5EF4-FFF2-40B4-BE49-F238E27FC236}">
                <a16:creationId xmlns="" xmlns:a16="http://schemas.microsoft.com/office/drawing/2014/main" id="{FC820BE3-34C0-0FB0-8E89-487A7A8F3C32}"/>
              </a:ext>
            </a:extLst>
          </p:cNvPr>
          <p:cNvGrpSpPr/>
          <p:nvPr/>
        </p:nvGrpSpPr>
        <p:grpSpPr>
          <a:xfrm flipH="1">
            <a:off x="211804" y="109155"/>
            <a:ext cx="889724" cy="808903"/>
            <a:chOff x="-883145" y="947956"/>
            <a:chExt cx="909840" cy="788656"/>
          </a:xfrm>
        </p:grpSpPr>
        <p:pic>
          <p:nvPicPr>
            <p:cNvPr id="10" name="Picture 9">
              <a:extLst>
                <a:ext uri="{FF2B5EF4-FFF2-40B4-BE49-F238E27FC236}">
                  <a16:creationId xmlns="" xmlns:a16="http://schemas.microsoft.com/office/drawing/2014/main" id="{B3D331AB-3773-20C1-7920-F1E8F569B37F}"/>
                </a:ext>
              </a:extLst>
            </p:cNvPr>
            <p:cNvPicPr>
              <a:picLocks noChangeAspect="1"/>
            </p:cNvPicPr>
            <p:nvPr/>
          </p:nvPicPr>
          <p:blipFill>
            <a:blip r:embed="rId4" cstate="print">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83145" y="947956"/>
              <a:ext cx="909840" cy="788656"/>
            </a:xfrm>
            <a:prstGeom prst="rect">
              <a:avLst/>
            </a:prstGeom>
          </p:spPr>
        </p:pic>
        <p:sp>
          <p:nvSpPr>
            <p:cNvPr id="11" name="TextBox 10">
              <a:extLst>
                <a:ext uri="{FF2B5EF4-FFF2-40B4-BE49-F238E27FC236}">
                  <a16:creationId xmlns="" xmlns:a16="http://schemas.microsoft.com/office/drawing/2014/main" id="{EF17B64E-9581-3781-FDEB-D232858CC548}"/>
                </a:ext>
              </a:extLst>
            </p:cNvPr>
            <p:cNvSpPr txBox="1"/>
            <p:nvPr/>
          </p:nvSpPr>
          <p:spPr>
            <a:xfrm>
              <a:off x="-572618" y="1041832"/>
              <a:ext cx="275722" cy="270066"/>
            </a:xfrm>
            <a:prstGeom prst="rect">
              <a:avLst/>
            </a:prstGeom>
            <a:noFill/>
          </p:spPr>
          <p:txBody>
            <a:bodyPr wrap="none" rtlCol="0">
              <a:spAutoFit/>
            </a:bodyPr>
            <a:lstStyle/>
            <a:p>
              <a:r>
                <a:rPr lang="ar-EG" sz="1200" b="1" dirty="0">
                  <a:latin typeface="Univers Condensed" panose="020B0506020202050204" pitchFamily="34" charset="0"/>
                </a:rPr>
                <a:t>7</a:t>
              </a:r>
              <a:endParaRPr lang="en-US" sz="1200" b="1" dirty="0">
                <a:latin typeface="Univers Condensed" panose="020B0506020202050204" pitchFamily="34" charset="0"/>
              </a:endParaRPr>
            </a:p>
          </p:txBody>
        </p:sp>
      </p:grpSp>
      <p:cxnSp>
        <p:nvCxnSpPr>
          <p:cNvPr id="12" name="Straight Connector 11">
            <a:extLst>
              <a:ext uri="{FF2B5EF4-FFF2-40B4-BE49-F238E27FC236}">
                <a16:creationId xmlns="" xmlns:a16="http://schemas.microsoft.com/office/drawing/2014/main" id="{32AF7999-DD15-37D0-E9BE-26EA27433647}"/>
              </a:ext>
            </a:extLst>
          </p:cNvPr>
          <p:cNvCxnSpPr/>
          <p:nvPr/>
        </p:nvCxnSpPr>
        <p:spPr>
          <a:xfrm>
            <a:off x="30480" y="1019076"/>
            <a:ext cx="12161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7F47C59C-546A-A919-E233-1FF29EDD045E}"/>
              </a:ext>
            </a:extLst>
          </p:cNvPr>
          <p:cNvSpPr txBox="1"/>
          <p:nvPr/>
        </p:nvSpPr>
        <p:spPr>
          <a:xfrm>
            <a:off x="134063" y="1322048"/>
            <a:ext cx="2926080" cy="5262979"/>
          </a:xfrm>
          <a:prstGeom prst="rect">
            <a:avLst/>
          </a:prstGeom>
          <a:solidFill>
            <a:srgbClr val="D9D9D9"/>
          </a:solidFill>
          <a:ln>
            <a:noFill/>
          </a:ln>
        </p:spPr>
        <p:txBody>
          <a:bodyPr wrap="square" rtlCol="0">
            <a:spAutoFit/>
          </a:bodyPr>
          <a:lstStyle>
            <a:defPPr>
              <a:defRPr lang="en-US"/>
            </a:defPPr>
            <a:lvl1pPr lvl="0">
              <a:lnSpc>
                <a:spcPct val="100000"/>
              </a:lnSpc>
              <a:defRPr sz="1400">
                <a:solidFill>
                  <a:srgbClr val="3C4043"/>
                </a:solidFill>
                <a:latin typeface="+mj-lt"/>
              </a:defRPr>
            </a:lvl1pPr>
          </a:lstStyle>
          <a:p>
            <a:endParaRPr lang="ar-EG" dirty="0"/>
          </a:p>
          <a:p>
            <a:endParaRPr lang="ar-EG" dirty="0"/>
          </a:p>
          <a:p>
            <a:endParaRPr lang="ar-EG" dirty="0"/>
          </a:p>
          <a:p>
            <a:endParaRPr lang="ar-EG" dirty="0"/>
          </a:p>
          <a:p>
            <a:endParaRPr lang="ar-EG" dirty="0"/>
          </a:p>
          <a:p>
            <a:endParaRPr lang="ar-EG" dirty="0"/>
          </a:p>
          <a:p>
            <a:r>
              <a:rPr lang="en-US" dirty="0">
                <a:latin typeface="Univers Condensed" panose="020B0506020202050204" pitchFamily="34" charset="0"/>
              </a:rPr>
              <a:t>DIERCT for manufacturing is one of the sectors of the company to serve the pipeline sector of all kinds, and we produce more than one product</a:t>
            </a:r>
            <a:endParaRPr lang="ar-EG" dirty="0">
              <a:latin typeface="Univers Condensed" panose="020B0506020202050204" pitchFamily="34" charset="0"/>
            </a:endParaRPr>
          </a:p>
          <a:p>
            <a:r>
              <a:rPr lang="en-US" dirty="0">
                <a:latin typeface="Univers Condensed" panose="020B0506020202050204" pitchFamily="34" charset="0"/>
              </a:rPr>
              <a:t> such as</a:t>
            </a:r>
          </a:p>
          <a:p>
            <a:r>
              <a:rPr lang="en-US" dirty="0">
                <a:latin typeface="Univers Condensed" panose="020B0506020202050204" pitchFamily="34" charset="0"/>
              </a:rPr>
              <a:t>Flange is a means of connecting pipes, valves, pumps and other equipment to form a piping system. It also provides easy access for cleaning, checking or adjusting. Flanges are usually welded or screwed. Flanged joints are manufactured by joining two flanges with a gasket between them to provide a seal...</a:t>
            </a:r>
          </a:p>
          <a:p>
            <a:r>
              <a:rPr lang="en-US" dirty="0">
                <a:latin typeface="Univers Condensed" panose="020B0506020202050204" pitchFamily="34" charset="0"/>
              </a:rPr>
              <a:t>Select the rating to display the flange dimensions: 150, 300, 400, 600, 900, 1500, 2500</a:t>
            </a:r>
          </a:p>
        </p:txBody>
      </p:sp>
      <p:grpSp>
        <p:nvGrpSpPr>
          <p:cNvPr id="39" name="Group 38">
            <a:extLst>
              <a:ext uri="{FF2B5EF4-FFF2-40B4-BE49-F238E27FC236}">
                <a16:creationId xmlns="" xmlns:a16="http://schemas.microsoft.com/office/drawing/2014/main" id="{B6888AF9-BA9F-7E8D-831E-15CDDA8D04F8}"/>
              </a:ext>
            </a:extLst>
          </p:cNvPr>
          <p:cNvGrpSpPr/>
          <p:nvPr/>
        </p:nvGrpSpPr>
        <p:grpSpPr>
          <a:xfrm>
            <a:off x="5926268" y="3429000"/>
            <a:ext cx="4550084" cy="1907244"/>
            <a:chOff x="3481551" y="3829102"/>
            <a:chExt cx="3161079" cy="1212166"/>
          </a:xfrm>
        </p:grpSpPr>
        <p:sp>
          <p:nvSpPr>
            <p:cNvPr id="40" name="TextBox 39">
              <a:extLst>
                <a:ext uri="{FF2B5EF4-FFF2-40B4-BE49-F238E27FC236}">
                  <a16:creationId xmlns="" xmlns:a16="http://schemas.microsoft.com/office/drawing/2014/main" id="{40AEDD6A-3050-F827-2FD8-C39C578696C0}"/>
                </a:ext>
              </a:extLst>
            </p:cNvPr>
            <p:cNvSpPr txBox="1"/>
            <p:nvPr/>
          </p:nvSpPr>
          <p:spPr>
            <a:xfrm>
              <a:off x="3481551" y="4824848"/>
              <a:ext cx="1033102" cy="216420"/>
            </a:xfrm>
            <a:prstGeom prst="roundRect">
              <a:avLst/>
            </a:prstGeom>
            <a:noFill/>
            <a:ln>
              <a:noFill/>
            </a:ln>
          </p:spPr>
          <p:txBody>
            <a:bodyPr wrap="square">
              <a:spAutoFit/>
            </a:bodyPr>
            <a:lstStyle/>
            <a:p>
              <a:pPr algn="ctr" defTabSz="914400" eaLnBrk="0" fontAlgn="base" hangingPunct="0">
                <a:spcBef>
                  <a:spcPct val="0"/>
                </a:spcBef>
                <a:spcAft>
                  <a:spcPct val="0"/>
                </a:spcAft>
              </a:pPr>
              <a:r>
                <a:rPr lang="en-US" altLang="en-US" sz="1400" b="1" dirty="0">
                  <a:solidFill>
                    <a:srgbClr val="333333"/>
                  </a:solidFill>
                  <a:latin typeface="Univers Condensed Light" panose="020B0306020202040204" pitchFamily="34" charset="0"/>
                  <a:cs typeface="Arial" panose="020B0604020202020204" pitchFamily="34" charset="0"/>
                </a:rPr>
                <a:t>Socket Weld </a:t>
              </a:r>
            </a:p>
          </p:txBody>
        </p:sp>
        <p:pic>
          <p:nvPicPr>
            <p:cNvPr id="41" name="Picture 5" descr="Lap Joint flange">
              <a:extLst>
                <a:ext uri="{FF2B5EF4-FFF2-40B4-BE49-F238E27FC236}">
                  <a16:creationId xmlns="" xmlns:a16="http://schemas.microsoft.com/office/drawing/2014/main" id="{868B5A05-FB63-27FF-2EE4-221B168614D3}"/>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649835" y="3829102"/>
              <a:ext cx="914400" cy="914400"/>
            </a:xfrm>
            <a:prstGeom prst="round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 xmlns:a16="http://schemas.microsoft.com/office/drawing/2014/main" id="{8AAC7BBD-11A5-7C32-D926-33E23BD9D351}"/>
                </a:ext>
              </a:extLst>
            </p:cNvPr>
            <p:cNvSpPr txBox="1"/>
            <p:nvPr/>
          </p:nvSpPr>
          <p:spPr>
            <a:xfrm>
              <a:off x="5647128" y="4785609"/>
              <a:ext cx="995502" cy="216420"/>
            </a:xfrm>
            <a:prstGeom prst="roundRect">
              <a:avLst/>
            </a:prstGeom>
            <a:noFill/>
            <a:ln>
              <a:noFill/>
            </a:ln>
          </p:spPr>
          <p:txBody>
            <a:bodyPr wrap="square">
              <a:spAutoFit/>
            </a:bodyPr>
            <a:lstStyle/>
            <a:p>
              <a:pPr algn="ctr" defTabSz="914400" eaLnBrk="0" fontAlgn="base" hangingPunct="0">
                <a:spcBef>
                  <a:spcPct val="0"/>
                </a:spcBef>
                <a:spcAft>
                  <a:spcPct val="0"/>
                </a:spcAft>
              </a:pPr>
              <a:r>
                <a:rPr lang="en-US" altLang="en-US" sz="1400" b="1" dirty="0">
                  <a:solidFill>
                    <a:srgbClr val="333333"/>
                  </a:solidFill>
                  <a:latin typeface="Univers Condensed Light" panose="020B0306020202040204" pitchFamily="34" charset="0"/>
                  <a:cs typeface="Arial" panose="020B0604020202020204" pitchFamily="34" charset="0"/>
                </a:rPr>
                <a:t>Lap Joint</a:t>
              </a:r>
            </a:p>
          </p:txBody>
        </p:sp>
        <p:pic>
          <p:nvPicPr>
            <p:cNvPr id="43" name="Picture 4" descr="Socket Weld flange">
              <a:extLst>
                <a:ext uri="{FF2B5EF4-FFF2-40B4-BE49-F238E27FC236}">
                  <a16:creationId xmlns="" xmlns:a16="http://schemas.microsoft.com/office/drawing/2014/main" id="{ACE50024-2C5F-522B-45D9-DF0521A2B26E}"/>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42414" y="3842257"/>
              <a:ext cx="914400" cy="914393"/>
            </a:xfrm>
            <a:prstGeom prst="round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4" name="Picture 7" descr="Blind flange">
              <a:extLst>
                <a:ext uri="{FF2B5EF4-FFF2-40B4-BE49-F238E27FC236}">
                  <a16:creationId xmlns="" xmlns:a16="http://schemas.microsoft.com/office/drawing/2014/main" id="{25CA7D39-471E-FE7E-7A97-2D3D245CD33A}"/>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97482" y="3831002"/>
              <a:ext cx="914400" cy="914395"/>
            </a:xfrm>
            <a:prstGeom prst="round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 xmlns:a16="http://schemas.microsoft.com/office/drawing/2014/main" id="{55E103B1-99EA-2752-CEAF-C883D207E526}"/>
                </a:ext>
              </a:extLst>
            </p:cNvPr>
            <p:cNvSpPr txBox="1"/>
            <p:nvPr/>
          </p:nvSpPr>
          <p:spPr>
            <a:xfrm>
              <a:off x="4523451" y="4795075"/>
              <a:ext cx="1052906" cy="216420"/>
            </a:xfrm>
            <a:prstGeom prst="roundRect">
              <a:avLst/>
            </a:prstGeom>
            <a:noFill/>
            <a:ln>
              <a:noFill/>
            </a:ln>
          </p:spPr>
          <p:txBody>
            <a:bodyPr wrap="square">
              <a:spAutoFit/>
            </a:bodyPr>
            <a:lstStyle/>
            <a:p>
              <a:pPr algn="ctr" defTabSz="914400" eaLnBrk="0" fontAlgn="base" hangingPunct="0">
                <a:spcBef>
                  <a:spcPct val="0"/>
                </a:spcBef>
                <a:spcAft>
                  <a:spcPct val="0"/>
                </a:spcAft>
              </a:pPr>
              <a:r>
                <a:rPr lang="en-US" altLang="en-US" sz="1400" b="1" dirty="0">
                  <a:solidFill>
                    <a:srgbClr val="333333"/>
                  </a:solidFill>
                  <a:latin typeface="Univers Condensed Light" panose="020B0306020202040204" pitchFamily="34" charset="0"/>
                  <a:cs typeface="Arial" panose="020B0604020202020204" pitchFamily="34" charset="0"/>
                </a:rPr>
                <a:t>Blind FLANGE</a:t>
              </a:r>
              <a:endParaRPr lang="en-US" sz="1400" b="1" dirty="0">
                <a:solidFill>
                  <a:srgbClr val="333333"/>
                </a:solidFill>
                <a:latin typeface="Univers Condensed Light" panose="020B0306020202040204" pitchFamily="34" charset="0"/>
                <a:cs typeface="Arial" panose="020B0604020202020204" pitchFamily="34" charset="0"/>
              </a:endParaRPr>
            </a:p>
          </p:txBody>
        </p:sp>
      </p:grpSp>
      <p:grpSp>
        <p:nvGrpSpPr>
          <p:cNvPr id="46" name="Group 45">
            <a:extLst>
              <a:ext uri="{FF2B5EF4-FFF2-40B4-BE49-F238E27FC236}">
                <a16:creationId xmlns="" xmlns:a16="http://schemas.microsoft.com/office/drawing/2014/main" id="{3A76B567-20EE-F18C-1825-5274F7BD2B9F}"/>
              </a:ext>
            </a:extLst>
          </p:cNvPr>
          <p:cNvGrpSpPr/>
          <p:nvPr/>
        </p:nvGrpSpPr>
        <p:grpSpPr>
          <a:xfrm>
            <a:off x="7294965" y="1431258"/>
            <a:ext cx="4480560" cy="1875298"/>
            <a:chOff x="5594167" y="1899912"/>
            <a:chExt cx="3128127" cy="1205109"/>
          </a:xfrm>
        </p:grpSpPr>
        <p:pic>
          <p:nvPicPr>
            <p:cNvPr id="47" name="Picture 3" descr="Slip On flange">
              <a:extLst>
                <a:ext uri="{FF2B5EF4-FFF2-40B4-BE49-F238E27FC236}">
                  <a16:creationId xmlns="" xmlns:a16="http://schemas.microsoft.com/office/drawing/2014/main" id="{0CD530F5-DD4C-5FC7-4C33-F1B4208137B5}"/>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727971" y="1899912"/>
              <a:ext cx="914400" cy="914392"/>
            </a:xfrm>
            <a:prstGeom prst="round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8" name="Picture 2" descr="Welding Neck flange">
              <a:extLst>
                <a:ext uri="{FF2B5EF4-FFF2-40B4-BE49-F238E27FC236}">
                  <a16:creationId xmlns="" xmlns:a16="http://schemas.microsoft.com/office/drawing/2014/main" id="{15A183D2-A40C-AA2A-395D-23D10AEC660B}"/>
                </a:ext>
              </a:extLst>
            </p:cNvPr>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682192" y="1899912"/>
              <a:ext cx="914400" cy="914392"/>
            </a:xfrm>
            <a:prstGeom prst="round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 xmlns:a16="http://schemas.microsoft.com/office/drawing/2014/main" id="{F64EAF2E-50FA-EC5C-268A-9A6B389FD78B}"/>
                </a:ext>
              </a:extLst>
            </p:cNvPr>
            <p:cNvSpPr txBox="1"/>
            <p:nvPr/>
          </p:nvSpPr>
          <p:spPr>
            <a:xfrm>
              <a:off x="6827008" y="2869571"/>
              <a:ext cx="716326" cy="218825"/>
            </a:xfrm>
            <a:prstGeom prst="roundRect">
              <a:avLst/>
            </a:prstGeom>
            <a:noFill/>
            <a:ln>
              <a:noFill/>
            </a:ln>
          </p:spPr>
          <p:txBody>
            <a:bodyPr wrap="square">
              <a:spAutoFit/>
            </a:bodyPr>
            <a:lstStyle>
              <a:defPPr>
                <a:defRPr lang="en-US"/>
              </a:defPPr>
              <a:lvl1pPr algn="ctr" defTabSz="914400" eaLnBrk="0" fontAlgn="base" hangingPunct="0">
                <a:spcBef>
                  <a:spcPct val="0"/>
                </a:spcBef>
                <a:spcAft>
                  <a:spcPct val="0"/>
                </a:spcAft>
                <a:defRPr sz="1200">
                  <a:latin typeface="Tw Cen MT" panose="020B0602020104020603" pitchFamily="34" charset="0"/>
                </a:defRPr>
              </a:lvl1pPr>
            </a:lstStyle>
            <a:p>
              <a:r>
                <a:rPr lang="en-US" altLang="en-US" sz="1400" b="1" dirty="0">
                  <a:solidFill>
                    <a:srgbClr val="333333"/>
                  </a:solidFill>
                  <a:latin typeface="Univers Condensed Light" panose="020B0306020202040204" pitchFamily="34" charset="0"/>
                  <a:cs typeface="Arial" panose="020B0604020202020204" pitchFamily="34" charset="0"/>
                </a:rPr>
                <a:t>Slip On </a:t>
              </a:r>
            </a:p>
          </p:txBody>
        </p:sp>
        <p:sp>
          <p:nvSpPr>
            <p:cNvPr id="50" name="TextBox 49">
              <a:extLst>
                <a:ext uri="{FF2B5EF4-FFF2-40B4-BE49-F238E27FC236}">
                  <a16:creationId xmlns="" xmlns:a16="http://schemas.microsoft.com/office/drawing/2014/main" id="{36BB15AE-D208-3255-B5A1-F12BBB6F6385}"/>
                </a:ext>
              </a:extLst>
            </p:cNvPr>
            <p:cNvSpPr txBox="1"/>
            <p:nvPr/>
          </p:nvSpPr>
          <p:spPr>
            <a:xfrm>
              <a:off x="5594167" y="2852730"/>
              <a:ext cx="1090450" cy="218825"/>
            </a:xfrm>
            <a:prstGeom prst="roundRect">
              <a:avLst/>
            </a:prstGeom>
            <a:noFill/>
            <a:ln>
              <a:noFill/>
            </a:ln>
          </p:spPr>
          <p:txBody>
            <a:bodyPr wrap="square">
              <a:spAutoFit/>
            </a:bodyPr>
            <a:lstStyle>
              <a:defPPr>
                <a:defRPr lang="en-US"/>
              </a:defPPr>
              <a:lvl1pPr marR="0" lvl="0" indent="0" algn="ctr" defTabSz="914400" eaLnBrk="0" fontAlgn="base" hangingPunct="0">
                <a:lnSpc>
                  <a:spcPct val="100000"/>
                </a:lnSpc>
                <a:spcBef>
                  <a:spcPct val="0"/>
                </a:spcBef>
                <a:spcAft>
                  <a:spcPct val="0"/>
                </a:spcAft>
                <a:buClrTx/>
                <a:buSzTx/>
                <a:buFontTx/>
                <a:buNone/>
                <a:tabLst/>
                <a:defRPr sz="1100" b="1">
                  <a:latin typeface="Tw Cen MT" panose="020B0602020104020603" pitchFamily="34" charset="0"/>
                </a:defRPr>
              </a:lvl1pPr>
            </a:lstStyle>
            <a:p>
              <a:r>
                <a:rPr lang="en-US" altLang="en-US" sz="1400" dirty="0">
                  <a:solidFill>
                    <a:srgbClr val="333333"/>
                  </a:solidFill>
                  <a:latin typeface="Univers Condensed Light" panose="020B0306020202040204" pitchFamily="34" charset="0"/>
                  <a:cs typeface="Arial" panose="020B0604020202020204" pitchFamily="34" charset="0"/>
                </a:rPr>
                <a:t>Welding Neck </a:t>
              </a:r>
            </a:p>
          </p:txBody>
        </p:sp>
        <p:pic>
          <p:nvPicPr>
            <p:cNvPr id="51" name="Picture 6" descr="Threaded flange">
              <a:extLst>
                <a:ext uri="{FF2B5EF4-FFF2-40B4-BE49-F238E27FC236}">
                  <a16:creationId xmlns="" xmlns:a16="http://schemas.microsoft.com/office/drawing/2014/main" id="{2BF6C485-0B1F-FB80-6CD2-91E2EA6195C1}"/>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773750" y="1899912"/>
              <a:ext cx="914400" cy="914392"/>
            </a:xfrm>
            <a:prstGeom prst="round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 xmlns:a16="http://schemas.microsoft.com/office/drawing/2014/main" id="{45EC0490-77FF-E566-810B-1944BD0BA706}"/>
                </a:ext>
              </a:extLst>
            </p:cNvPr>
            <p:cNvSpPr txBox="1"/>
            <p:nvPr/>
          </p:nvSpPr>
          <p:spPr>
            <a:xfrm>
              <a:off x="7726791" y="2886196"/>
              <a:ext cx="995503" cy="218825"/>
            </a:xfrm>
            <a:prstGeom prst="roundRect">
              <a:avLst/>
            </a:prstGeom>
            <a:noFill/>
            <a:ln>
              <a:noFill/>
            </a:ln>
          </p:spPr>
          <p:txBody>
            <a:bodyPr wrap="square">
              <a:spAutoFit/>
            </a:bodyPr>
            <a:lstStyle/>
            <a:p>
              <a:pPr algn="ctr" fontAlgn="t">
                <a:spcBef>
                  <a:spcPct val="0"/>
                </a:spcBef>
                <a:spcAft>
                  <a:spcPct val="0"/>
                </a:spcAft>
              </a:pPr>
              <a:r>
                <a:rPr lang="en-US" altLang="en-US" sz="1400" b="1" dirty="0">
                  <a:solidFill>
                    <a:srgbClr val="333333"/>
                  </a:solidFill>
                  <a:latin typeface="Univers Condensed Light" panose="020B0306020202040204" pitchFamily="34" charset="0"/>
                  <a:cs typeface="Arial" panose="020B0604020202020204" pitchFamily="34" charset="0"/>
                </a:rPr>
                <a:t>Threaded</a:t>
              </a:r>
              <a:r>
                <a:rPr lang="en-US" altLang="en-US" sz="1200" dirty="0">
                  <a:solidFill>
                    <a:srgbClr val="333333"/>
                  </a:solidFill>
                  <a:latin typeface="+mj-lt"/>
                  <a:cs typeface="Arial" panose="020B0604020202020204" pitchFamily="34" charset="0"/>
                </a:rPr>
                <a:t> </a:t>
              </a:r>
            </a:p>
          </p:txBody>
        </p:sp>
      </p:grpSp>
      <p:sp>
        <p:nvSpPr>
          <p:cNvPr id="53" name="TextBox 52">
            <a:extLst>
              <a:ext uri="{FF2B5EF4-FFF2-40B4-BE49-F238E27FC236}">
                <a16:creationId xmlns="" xmlns:a16="http://schemas.microsoft.com/office/drawing/2014/main" id="{5F6C6003-4126-A801-35C6-D43F1C0F00ED}"/>
              </a:ext>
            </a:extLst>
          </p:cNvPr>
          <p:cNvSpPr txBox="1"/>
          <p:nvPr/>
        </p:nvSpPr>
        <p:spPr>
          <a:xfrm>
            <a:off x="3131305" y="1859340"/>
            <a:ext cx="2390297" cy="1569660"/>
          </a:xfrm>
          <a:prstGeom prst="rect">
            <a:avLst/>
          </a:prstGeom>
          <a:noFill/>
        </p:spPr>
        <p:txBody>
          <a:bodyPr wrap="square">
            <a:spAutoFit/>
          </a:bodyPr>
          <a:lstStyle/>
          <a:p>
            <a:pPr marL="285750" indent="-285750" defTabSz="742950" eaLnBrk="0" fontAlgn="base" hangingPunct="0">
              <a:spcBef>
                <a:spcPct val="0"/>
              </a:spcBef>
              <a:spcAft>
                <a:spcPct val="0"/>
              </a:spcAft>
              <a:buBlip>
                <a:blip r:embed="rId11"/>
              </a:buBlip>
            </a:pPr>
            <a:r>
              <a:rPr lang="en-US" altLang="en-US" sz="1600" b="1" dirty="0">
                <a:solidFill>
                  <a:srgbClr val="333333"/>
                </a:solidFill>
                <a:latin typeface="Univers Condensed" panose="020B0506020202050204" pitchFamily="34" charset="0"/>
                <a:cs typeface="Arial" panose="020B0604020202020204" pitchFamily="34" charset="0"/>
              </a:rPr>
              <a:t>Lap Joint </a:t>
            </a:r>
            <a:r>
              <a:rPr lang="en-US" altLang="en-US" sz="1600" dirty="0">
                <a:solidFill>
                  <a:srgbClr val="333333"/>
                </a:solidFill>
                <a:latin typeface="Univers Condensed" panose="020B0506020202050204" pitchFamily="34" charset="0"/>
                <a:cs typeface="Arial" panose="020B0604020202020204" pitchFamily="34" charset="0"/>
              </a:rPr>
              <a:t>FLANGE</a:t>
            </a:r>
          </a:p>
          <a:p>
            <a:pPr marL="285750" indent="-285750" defTabSz="742950" eaLnBrk="0" fontAlgn="base" hangingPunct="0">
              <a:spcBef>
                <a:spcPct val="0"/>
              </a:spcBef>
              <a:spcAft>
                <a:spcPct val="0"/>
              </a:spcAft>
              <a:buBlip>
                <a:blip r:embed="rId11"/>
              </a:buBlip>
            </a:pPr>
            <a:r>
              <a:rPr lang="en-US" altLang="en-US" sz="1600" b="1" dirty="0">
                <a:solidFill>
                  <a:srgbClr val="333333"/>
                </a:solidFill>
                <a:latin typeface="Univers Condensed" panose="020B0506020202050204" pitchFamily="34" charset="0"/>
                <a:cs typeface="Arial" panose="020B0604020202020204" pitchFamily="34" charset="0"/>
              </a:rPr>
              <a:t>Welding</a:t>
            </a:r>
            <a:r>
              <a:rPr lang="en-US" altLang="en-US" sz="1600" dirty="0">
                <a:solidFill>
                  <a:srgbClr val="333333"/>
                </a:solidFill>
                <a:latin typeface="Univers Condensed" panose="020B0506020202050204" pitchFamily="34" charset="0"/>
                <a:cs typeface="Arial" panose="020B0604020202020204" pitchFamily="34" charset="0"/>
              </a:rPr>
              <a:t> </a:t>
            </a:r>
            <a:r>
              <a:rPr lang="en-US" altLang="en-US" sz="1600" b="1" dirty="0">
                <a:solidFill>
                  <a:srgbClr val="333333"/>
                </a:solidFill>
                <a:latin typeface="Univers Condensed" panose="020B0506020202050204" pitchFamily="34" charset="0"/>
                <a:cs typeface="Arial" panose="020B0604020202020204" pitchFamily="34" charset="0"/>
              </a:rPr>
              <a:t>Neck</a:t>
            </a:r>
            <a:r>
              <a:rPr lang="en-US" altLang="en-US" sz="1600" dirty="0">
                <a:solidFill>
                  <a:srgbClr val="333333"/>
                </a:solidFill>
                <a:latin typeface="Univers Condensed" panose="020B0506020202050204" pitchFamily="34" charset="0"/>
                <a:cs typeface="Arial" panose="020B0604020202020204" pitchFamily="34" charset="0"/>
              </a:rPr>
              <a:t> FLANGE</a:t>
            </a:r>
          </a:p>
          <a:p>
            <a:pPr marL="285750" indent="-285750" defTabSz="742950" eaLnBrk="0" fontAlgn="base" hangingPunct="0">
              <a:spcBef>
                <a:spcPct val="0"/>
              </a:spcBef>
              <a:spcAft>
                <a:spcPct val="0"/>
              </a:spcAft>
              <a:buBlip>
                <a:blip r:embed="rId11"/>
              </a:buBlip>
            </a:pPr>
            <a:r>
              <a:rPr lang="en-US" altLang="en-US" sz="1600" b="1" dirty="0">
                <a:solidFill>
                  <a:srgbClr val="333333"/>
                </a:solidFill>
                <a:latin typeface="Univers Condensed" panose="020B0506020202050204" pitchFamily="34" charset="0"/>
                <a:cs typeface="Arial" panose="020B0604020202020204" pitchFamily="34" charset="0"/>
              </a:rPr>
              <a:t>Slip</a:t>
            </a:r>
            <a:r>
              <a:rPr lang="en-US" altLang="en-US" sz="1600" dirty="0">
                <a:solidFill>
                  <a:srgbClr val="333333"/>
                </a:solidFill>
                <a:latin typeface="Univers Condensed" panose="020B0506020202050204" pitchFamily="34" charset="0"/>
                <a:cs typeface="Arial" panose="020B0604020202020204" pitchFamily="34" charset="0"/>
              </a:rPr>
              <a:t> </a:t>
            </a:r>
            <a:r>
              <a:rPr lang="en-US" altLang="en-US" sz="1600" b="1" dirty="0">
                <a:solidFill>
                  <a:srgbClr val="333333"/>
                </a:solidFill>
                <a:latin typeface="Univers Condensed" panose="020B0506020202050204" pitchFamily="34" charset="0"/>
                <a:cs typeface="Arial" panose="020B0604020202020204" pitchFamily="34" charset="0"/>
              </a:rPr>
              <a:t>On</a:t>
            </a:r>
            <a:r>
              <a:rPr lang="en-US" altLang="en-US" sz="1600" dirty="0">
                <a:solidFill>
                  <a:srgbClr val="333333"/>
                </a:solidFill>
                <a:latin typeface="Univers Condensed" panose="020B0506020202050204" pitchFamily="34" charset="0"/>
                <a:cs typeface="Arial" panose="020B0604020202020204" pitchFamily="34" charset="0"/>
              </a:rPr>
              <a:t> FLANGE</a:t>
            </a:r>
          </a:p>
          <a:p>
            <a:pPr marL="285750" indent="-285750" defTabSz="742950" eaLnBrk="0" fontAlgn="base" hangingPunct="0">
              <a:spcBef>
                <a:spcPct val="0"/>
              </a:spcBef>
              <a:spcAft>
                <a:spcPct val="0"/>
              </a:spcAft>
              <a:buBlip>
                <a:blip r:embed="rId11"/>
              </a:buBlip>
            </a:pPr>
            <a:r>
              <a:rPr lang="en-US" altLang="en-US" sz="1600" b="1" dirty="0">
                <a:solidFill>
                  <a:srgbClr val="333333"/>
                </a:solidFill>
                <a:latin typeface="Univers Condensed" panose="020B0506020202050204" pitchFamily="34" charset="0"/>
                <a:cs typeface="Arial" panose="020B0604020202020204" pitchFamily="34" charset="0"/>
              </a:rPr>
              <a:t>Socket</a:t>
            </a:r>
            <a:r>
              <a:rPr lang="en-US" altLang="en-US" sz="1600" dirty="0">
                <a:solidFill>
                  <a:srgbClr val="333333"/>
                </a:solidFill>
                <a:latin typeface="Univers Condensed" panose="020B0506020202050204" pitchFamily="34" charset="0"/>
                <a:cs typeface="Arial" panose="020B0604020202020204" pitchFamily="34" charset="0"/>
              </a:rPr>
              <a:t> </a:t>
            </a:r>
            <a:r>
              <a:rPr lang="en-US" altLang="en-US" sz="1600" b="1" dirty="0">
                <a:solidFill>
                  <a:srgbClr val="333333"/>
                </a:solidFill>
                <a:latin typeface="Univers Condensed" panose="020B0506020202050204" pitchFamily="34" charset="0"/>
                <a:cs typeface="Arial" panose="020B0604020202020204" pitchFamily="34" charset="0"/>
              </a:rPr>
              <a:t>Weld</a:t>
            </a:r>
            <a:r>
              <a:rPr lang="en-US" altLang="en-US" sz="1600" dirty="0">
                <a:solidFill>
                  <a:srgbClr val="333333"/>
                </a:solidFill>
                <a:latin typeface="Univers Condensed" panose="020B0506020202050204" pitchFamily="34" charset="0"/>
                <a:cs typeface="Arial" panose="020B0604020202020204" pitchFamily="34" charset="0"/>
              </a:rPr>
              <a:t> FLANGE</a:t>
            </a:r>
          </a:p>
          <a:p>
            <a:pPr marL="285750" indent="-285750" defTabSz="742950" eaLnBrk="0" fontAlgn="base" hangingPunct="0">
              <a:spcBef>
                <a:spcPct val="0"/>
              </a:spcBef>
              <a:spcAft>
                <a:spcPct val="0"/>
              </a:spcAft>
              <a:buBlip>
                <a:blip r:embed="rId11"/>
              </a:buBlip>
            </a:pPr>
            <a:r>
              <a:rPr lang="en-US" altLang="en-US" sz="1600" b="1" dirty="0">
                <a:solidFill>
                  <a:srgbClr val="333333"/>
                </a:solidFill>
                <a:latin typeface="Univers Condensed" panose="020B0506020202050204" pitchFamily="34" charset="0"/>
                <a:cs typeface="Arial" panose="020B0604020202020204" pitchFamily="34" charset="0"/>
              </a:rPr>
              <a:t>Blind</a:t>
            </a:r>
            <a:r>
              <a:rPr lang="en-US" altLang="en-US" sz="1600" dirty="0">
                <a:solidFill>
                  <a:srgbClr val="333333"/>
                </a:solidFill>
                <a:latin typeface="Univers Condensed" panose="020B0506020202050204" pitchFamily="34" charset="0"/>
                <a:cs typeface="Arial" panose="020B0604020202020204" pitchFamily="34" charset="0"/>
              </a:rPr>
              <a:t> FLANGE</a:t>
            </a:r>
          </a:p>
          <a:p>
            <a:pPr marL="285750" indent="-285750" defTabSz="742950" eaLnBrk="0" fontAlgn="base" hangingPunct="0">
              <a:spcBef>
                <a:spcPct val="0"/>
              </a:spcBef>
              <a:spcAft>
                <a:spcPct val="0"/>
              </a:spcAft>
              <a:buBlip>
                <a:blip r:embed="rId11"/>
              </a:buBlip>
            </a:pPr>
            <a:r>
              <a:rPr lang="en-US" altLang="en-US" sz="1600" b="1" dirty="0">
                <a:solidFill>
                  <a:srgbClr val="333333"/>
                </a:solidFill>
                <a:latin typeface="Univers Condensed" panose="020B0506020202050204" pitchFamily="34" charset="0"/>
                <a:cs typeface="Arial" panose="020B0604020202020204" pitchFamily="34" charset="0"/>
              </a:rPr>
              <a:t>Threaded</a:t>
            </a:r>
            <a:r>
              <a:rPr lang="en-US" altLang="en-US" sz="1600" dirty="0">
                <a:solidFill>
                  <a:srgbClr val="333333"/>
                </a:solidFill>
                <a:latin typeface="Univers Condensed" panose="020B0506020202050204" pitchFamily="34" charset="0"/>
                <a:cs typeface="Arial" panose="020B0604020202020204" pitchFamily="34" charset="0"/>
              </a:rPr>
              <a:t> </a:t>
            </a:r>
            <a:r>
              <a:rPr lang="ar-EG" altLang="en-US" sz="1600" dirty="0">
                <a:solidFill>
                  <a:srgbClr val="333333"/>
                </a:solidFill>
                <a:latin typeface="Univers Condensed" panose="020B0506020202050204" pitchFamily="34" charset="0"/>
                <a:cs typeface="Arial" panose="020B0604020202020204" pitchFamily="34" charset="0"/>
              </a:rPr>
              <a:t> </a:t>
            </a:r>
            <a:r>
              <a:rPr lang="en-US" altLang="en-US" sz="1600" dirty="0">
                <a:solidFill>
                  <a:srgbClr val="333333"/>
                </a:solidFill>
                <a:latin typeface="Univers Condensed" panose="020B0506020202050204" pitchFamily="34" charset="0"/>
                <a:cs typeface="Arial" panose="020B0604020202020204" pitchFamily="34" charset="0"/>
              </a:rPr>
              <a:t>FLANGE</a:t>
            </a:r>
            <a:endParaRPr lang="ar-EG" altLang="en-US" sz="1600" dirty="0">
              <a:solidFill>
                <a:srgbClr val="333333"/>
              </a:solidFill>
              <a:latin typeface="Univers Condensed" panose="020B0506020202050204" pitchFamily="34" charset="0"/>
              <a:cs typeface="Arial" panose="020B0604020202020204" pitchFamily="34" charset="0"/>
            </a:endParaRPr>
          </a:p>
        </p:txBody>
      </p:sp>
      <p:sp>
        <p:nvSpPr>
          <p:cNvPr id="54" name="Rectangle: Rounded Corners 53">
            <a:extLst>
              <a:ext uri="{FF2B5EF4-FFF2-40B4-BE49-F238E27FC236}">
                <a16:creationId xmlns="" xmlns:a16="http://schemas.microsoft.com/office/drawing/2014/main" id="{CFCB2162-BB24-70B0-1A02-1571193FB8BE}"/>
              </a:ext>
            </a:extLst>
          </p:cNvPr>
          <p:cNvSpPr/>
          <p:nvPr/>
        </p:nvSpPr>
        <p:spPr>
          <a:xfrm>
            <a:off x="4128894" y="5641956"/>
            <a:ext cx="1005840" cy="1005840"/>
          </a:xfrm>
          <a:prstGeom prst="roundRect">
            <a:avLst/>
          </a:prstGeom>
          <a:blipFill dpi="0" rotWithShape="1">
            <a:blip r:embed="rId12" cstate="print">
              <a:extLst>
                <a:ext uri="{28A0092B-C50C-407E-A947-70E740481C1C}">
                  <a14:useLocalDpi xmlns:a14="http://schemas.microsoft.com/office/drawing/2010/main" val="0"/>
                </a:ext>
              </a:extLst>
            </a:blip>
            <a:srcRect/>
            <a:stretch>
              <a:fillRect/>
            </a:stretch>
          </a:bli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 xmlns:a16="http://schemas.microsoft.com/office/drawing/2014/main" id="{7E4F05CD-20D0-7EA8-0EC8-FA3D0D34E167}"/>
              </a:ext>
            </a:extLst>
          </p:cNvPr>
          <p:cNvSpPr/>
          <p:nvPr/>
        </p:nvSpPr>
        <p:spPr>
          <a:xfrm>
            <a:off x="5289000" y="5641956"/>
            <a:ext cx="1005840" cy="1005840"/>
          </a:xfrm>
          <a:prstGeom prst="roundRect">
            <a:avLst/>
          </a:prstGeom>
          <a:blipFill dpi="0" rotWithShape="1">
            <a:blip r:embed="rId13" cstate="print">
              <a:extLst>
                <a:ext uri="{28A0092B-C50C-407E-A947-70E740481C1C}">
                  <a14:useLocalDpi xmlns:a14="http://schemas.microsoft.com/office/drawing/2010/main" val="0"/>
                </a:ext>
              </a:extLst>
            </a:blip>
            <a:srcRect/>
            <a:stretch>
              <a:fillRect/>
            </a:stretch>
          </a:bli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 xmlns:a16="http://schemas.microsoft.com/office/drawing/2014/main" id="{23F4E11E-36AA-F8B3-9D2F-B0F3256CBC93}"/>
              </a:ext>
            </a:extLst>
          </p:cNvPr>
          <p:cNvSpPr/>
          <p:nvPr/>
        </p:nvSpPr>
        <p:spPr>
          <a:xfrm>
            <a:off x="6458606" y="5641956"/>
            <a:ext cx="1005840" cy="1005840"/>
          </a:xfrm>
          <a:prstGeom prst="roundRect">
            <a:avLst/>
          </a:prstGeom>
          <a:blipFill dpi="0" rotWithShape="1">
            <a:blip r:embed="rId14" cstate="print">
              <a:extLst>
                <a:ext uri="{28A0092B-C50C-407E-A947-70E740481C1C}">
                  <a14:useLocalDpi xmlns:a14="http://schemas.microsoft.com/office/drawing/2010/main" val="0"/>
                </a:ext>
              </a:extLst>
            </a:blip>
            <a:srcRect/>
            <a:stretch>
              <a:fillRect/>
            </a:stretch>
          </a:bli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 xmlns:a16="http://schemas.microsoft.com/office/drawing/2014/main" id="{E5904789-C097-9DC1-0DFF-8FE77BA30D46}"/>
              </a:ext>
            </a:extLst>
          </p:cNvPr>
          <p:cNvSpPr/>
          <p:nvPr/>
        </p:nvSpPr>
        <p:spPr>
          <a:xfrm>
            <a:off x="7618712" y="5641956"/>
            <a:ext cx="1005840" cy="1005840"/>
          </a:xfrm>
          <a:prstGeom prst="roundRect">
            <a:avLst/>
          </a:prstGeom>
          <a:blipFill dpi="0" rotWithShape="1">
            <a:blip r:embed="rId15" cstate="print">
              <a:extLst>
                <a:ext uri="{28A0092B-C50C-407E-A947-70E740481C1C}">
                  <a14:useLocalDpi xmlns:a14="http://schemas.microsoft.com/office/drawing/2010/main" val="0"/>
                </a:ext>
              </a:extLst>
            </a:blip>
            <a:srcRect/>
            <a:stretch>
              <a:fillRect/>
            </a:stretch>
          </a:bli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 xmlns:a16="http://schemas.microsoft.com/office/drawing/2014/main" id="{B5A7C786-EF97-38C8-8714-BC352288BB63}"/>
              </a:ext>
            </a:extLst>
          </p:cNvPr>
          <p:cNvSpPr/>
          <p:nvPr/>
        </p:nvSpPr>
        <p:spPr>
          <a:xfrm>
            <a:off x="8750258" y="5641956"/>
            <a:ext cx="1005840" cy="1005840"/>
          </a:xfrm>
          <a:prstGeom prst="roundRect">
            <a:avLst/>
          </a:prstGeom>
          <a:blipFill dpi="0" rotWithShape="1">
            <a:blip r:embed="rId16" cstate="print">
              <a:extLst>
                <a:ext uri="{28A0092B-C50C-407E-A947-70E740481C1C}">
                  <a14:useLocalDpi xmlns:a14="http://schemas.microsoft.com/office/drawing/2010/main" val="0"/>
                </a:ext>
              </a:extLst>
            </a:blip>
            <a:srcRect/>
            <a:stretch>
              <a:fillRect/>
            </a:stretch>
          </a:bli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 xmlns:a16="http://schemas.microsoft.com/office/drawing/2014/main" id="{EC19DB3D-20E6-D97F-2124-4A3F9DE14BD4}"/>
              </a:ext>
            </a:extLst>
          </p:cNvPr>
          <p:cNvSpPr/>
          <p:nvPr/>
        </p:nvSpPr>
        <p:spPr>
          <a:xfrm>
            <a:off x="9910364" y="5641956"/>
            <a:ext cx="1005840" cy="1005840"/>
          </a:xfrm>
          <a:prstGeom prst="roundRect">
            <a:avLst/>
          </a:prstGeom>
          <a:blipFill dpi="0" rotWithShape="1">
            <a:blip r:embed="rId17" cstate="print">
              <a:extLst>
                <a:ext uri="{BEBA8EAE-BF5A-486C-A8C5-ECC9F3942E4B}">
                  <a14:imgProps xmlns:a14="http://schemas.microsoft.com/office/drawing/2010/main">
                    <a14:imgLayer r:embed="rId18">
                      <a14:imgEffect>
                        <a14:brightnessContrast bright="40000" contrast="20000"/>
                      </a14:imgEffect>
                    </a14:imgLayer>
                  </a14:imgProps>
                </a:ext>
                <a:ext uri="{28A0092B-C50C-407E-A947-70E740481C1C}">
                  <a14:useLocalDpi xmlns:a14="http://schemas.microsoft.com/office/drawing/2010/main" val="0"/>
                </a:ext>
              </a:extLst>
            </a:blip>
            <a:srcRect/>
            <a:stretch>
              <a:fillRect/>
            </a:stretch>
          </a:bli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 xmlns:a16="http://schemas.microsoft.com/office/drawing/2014/main" id="{34DB576D-CCDB-AEF3-1C55-CFBFC29E31C1}"/>
              </a:ext>
            </a:extLst>
          </p:cNvPr>
          <p:cNvGrpSpPr/>
          <p:nvPr/>
        </p:nvGrpSpPr>
        <p:grpSpPr>
          <a:xfrm>
            <a:off x="324675" y="1415120"/>
            <a:ext cx="2840312" cy="962474"/>
            <a:chOff x="3003232" y="355599"/>
            <a:chExt cx="2483169" cy="962474"/>
          </a:xfrm>
        </p:grpSpPr>
        <p:pic>
          <p:nvPicPr>
            <p:cNvPr id="61" name="Picture 60">
              <a:extLst>
                <a:ext uri="{FF2B5EF4-FFF2-40B4-BE49-F238E27FC236}">
                  <a16:creationId xmlns="" xmlns:a16="http://schemas.microsoft.com/office/drawing/2014/main" id="{A80806B8-05E0-D444-A859-673DB0395BA8}"/>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3003232" y="355600"/>
              <a:ext cx="867728" cy="962473"/>
            </a:xfrm>
            <a:prstGeom prst="rect">
              <a:avLst/>
            </a:prstGeom>
          </p:spPr>
        </p:pic>
        <p:sp>
          <p:nvSpPr>
            <p:cNvPr id="62" name="Rectangle: Rounded Corners 61">
              <a:extLst>
                <a:ext uri="{FF2B5EF4-FFF2-40B4-BE49-F238E27FC236}">
                  <a16:creationId xmlns="" xmlns:a16="http://schemas.microsoft.com/office/drawing/2014/main" id="{B9517770-FAB4-C0F4-547F-581533E3A744}"/>
                </a:ext>
              </a:extLst>
            </p:cNvPr>
            <p:cNvSpPr/>
            <p:nvPr/>
          </p:nvSpPr>
          <p:spPr>
            <a:xfrm>
              <a:off x="3789681" y="355599"/>
              <a:ext cx="1696720" cy="962473"/>
            </a:xfrm>
            <a:prstGeom prst="roundRect">
              <a:avLst/>
            </a:prstGeom>
            <a:noFill/>
            <a:ln w="38100">
              <a:noFill/>
            </a:ln>
          </p:spPr>
          <p:style>
            <a:lnRef idx="2">
              <a:schemeClr val="accent6"/>
            </a:lnRef>
            <a:fillRef idx="1">
              <a:schemeClr val="lt1"/>
            </a:fillRef>
            <a:effectRef idx="0">
              <a:schemeClr val="accent6"/>
            </a:effectRef>
            <a:fontRef idx="minor">
              <a:schemeClr val="dk1"/>
            </a:fontRef>
          </p:style>
          <p:txBody>
            <a:bodyPr rtlCol="0" anchor="ctr"/>
            <a:lstStyle/>
            <a:p>
              <a:r>
                <a:rPr lang="en-US" sz="3200" b="1" dirty="0">
                  <a:solidFill>
                    <a:srgbClr val="00B050"/>
                  </a:solidFill>
                  <a:latin typeface="Arial Black" panose="020B0A04020102020204" pitchFamily="34" charset="0"/>
                </a:rPr>
                <a:t>Direct</a:t>
              </a:r>
            </a:p>
            <a:p>
              <a:r>
                <a:rPr lang="en-US" sz="1800" b="1" dirty="0">
                  <a:solidFill>
                    <a:srgbClr val="003346"/>
                  </a:solidFill>
                  <a:latin typeface="Arial Black" panose="020B0A04020102020204" pitchFamily="34" charset="0"/>
                </a:rPr>
                <a:t>Industrial</a:t>
              </a:r>
            </a:p>
          </p:txBody>
        </p:sp>
      </p:grpSp>
      <p:pic>
        <p:nvPicPr>
          <p:cNvPr id="2" name="Picture 1">
            <a:extLst>
              <a:ext uri="{FF2B5EF4-FFF2-40B4-BE49-F238E27FC236}">
                <a16:creationId xmlns="" xmlns:a16="http://schemas.microsoft.com/office/drawing/2014/main" id="{F2A93E45-29A9-B091-88A4-3E2F747297EB}"/>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8006" y="139635"/>
            <a:ext cx="2307195" cy="745666"/>
          </a:xfrm>
          <a:prstGeom prst="rect">
            <a:avLst/>
          </a:prstGeom>
        </p:spPr>
      </p:pic>
      <p:sp>
        <p:nvSpPr>
          <p:cNvPr id="3" name="Rectangle 2">
            <a:extLst>
              <a:ext uri="{FF2B5EF4-FFF2-40B4-BE49-F238E27FC236}">
                <a16:creationId xmlns="" xmlns:a16="http://schemas.microsoft.com/office/drawing/2014/main" id="{2C1DFB35-EBE2-CDF2-4D03-5DE505C44C5B}"/>
              </a:ext>
            </a:extLst>
          </p:cNvPr>
          <p:cNvSpPr/>
          <p:nvPr/>
        </p:nvSpPr>
        <p:spPr>
          <a:xfrm>
            <a:off x="11887189" y="109155"/>
            <a:ext cx="289342" cy="745663"/>
          </a:xfrm>
          <a:prstGeom prst="rect">
            <a:avLst/>
          </a:prstGeom>
          <a:solidFill>
            <a:srgbClr val="F4A7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986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7DD2CD4-9D1C-8A23-802B-8F81893F3E48}"/>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Cement/>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 xmlns:a16="http://schemas.microsoft.com/office/drawing/2014/main" id="{567E7BBE-0053-59D6-41AA-5F16C859CB6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4798" y="346928"/>
            <a:ext cx="3340100" cy="1079492"/>
          </a:xfrm>
          <a:prstGeom prst="rect">
            <a:avLst/>
          </a:prstGeom>
        </p:spPr>
      </p:pic>
      <p:sp>
        <p:nvSpPr>
          <p:cNvPr id="5" name="TextBox 4">
            <a:extLst>
              <a:ext uri="{FF2B5EF4-FFF2-40B4-BE49-F238E27FC236}">
                <a16:creationId xmlns="" xmlns:a16="http://schemas.microsoft.com/office/drawing/2014/main" id="{913A130D-B56F-7A29-F4B7-A6FBC8FC7A12}"/>
              </a:ext>
            </a:extLst>
          </p:cNvPr>
          <p:cNvSpPr txBox="1"/>
          <p:nvPr/>
        </p:nvSpPr>
        <p:spPr>
          <a:xfrm>
            <a:off x="0" y="5565775"/>
            <a:ext cx="12192000" cy="830997"/>
          </a:xfrm>
          <a:prstGeom prst="rect">
            <a:avLst/>
          </a:prstGeom>
          <a:solidFill>
            <a:srgbClr val="F6A604"/>
          </a:solidFill>
        </p:spPr>
        <p:txBody>
          <a:bodyPr wrap="square" rtlCol="0">
            <a:spAutoFit/>
          </a:bodyPr>
          <a:lstStyle/>
          <a:p>
            <a:r>
              <a:rPr lang="en-US" sz="4800" dirty="0">
                <a:latin typeface="Univers Condensed" panose="020B0506020202050204" pitchFamily="34" charset="0"/>
              </a:rPr>
              <a:t>Our </a:t>
            </a:r>
            <a:r>
              <a:rPr lang="en-US" sz="4800" b="1" dirty="0">
                <a:latin typeface="Univers Condensed" panose="020B0506020202050204" pitchFamily="34" charset="0"/>
                <a:cs typeface="Arial" panose="020B0604020202020204" pitchFamily="34" charset="0"/>
              </a:rPr>
              <a:t>Reference</a:t>
            </a:r>
          </a:p>
        </p:txBody>
      </p:sp>
      <p:sp>
        <p:nvSpPr>
          <p:cNvPr id="6" name="Rectangle: Rounded Corners 5">
            <a:extLst>
              <a:ext uri="{FF2B5EF4-FFF2-40B4-BE49-F238E27FC236}">
                <a16:creationId xmlns="" xmlns:a16="http://schemas.microsoft.com/office/drawing/2014/main" id="{080C5922-A091-36DD-D847-69E09569F5B7}"/>
              </a:ext>
            </a:extLst>
          </p:cNvPr>
          <p:cNvSpPr/>
          <p:nvPr/>
        </p:nvSpPr>
        <p:spPr>
          <a:xfrm>
            <a:off x="9612086" y="422105"/>
            <a:ext cx="2124531" cy="2232986"/>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 xmlns:a16="http://schemas.microsoft.com/office/drawing/2014/main" id="{21FEBF79-3CF1-40E0-4F05-CB3451446AAC}"/>
              </a:ext>
            </a:extLst>
          </p:cNvPr>
          <p:cNvSpPr/>
          <p:nvPr/>
        </p:nvSpPr>
        <p:spPr>
          <a:xfrm>
            <a:off x="7326086" y="961850"/>
            <a:ext cx="2124531" cy="2232986"/>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 xmlns:a16="http://schemas.microsoft.com/office/drawing/2014/main" id="{2A3F0BB0-1860-8D47-029A-09F9CBCEDBE9}"/>
              </a:ext>
            </a:extLst>
          </p:cNvPr>
          <p:cNvSpPr/>
          <p:nvPr/>
        </p:nvSpPr>
        <p:spPr>
          <a:xfrm>
            <a:off x="5040086" y="1538598"/>
            <a:ext cx="2124531" cy="2232986"/>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 xmlns:a16="http://schemas.microsoft.com/office/drawing/2014/main" id="{C3BA66C7-13E5-8AAB-BA58-1F6C4324BA55}"/>
              </a:ext>
            </a:extLst>
          </p:cNvPr>
          <p:cNvSpPr/>
          <p:nvPr/>
        </p:nvSpPr>
        <p:spPr>
          <a:xfrm>
            <a:off x="2754086" y="2184908"/>
            <a:ext cx="2124531" cy="2232986"/>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 xmlns:a16="http://schemas.microsoft.com/office/drawing/2014/main" id="{3B065FA4-1053-FD3B-5D89-3AB3C8C898BD}"/>
              </a:ext>
            </a:extLst>
          </p:cNvPr>
          <p:cNvSpPr/>
          <p:nvPr/>
        </p:nvSpPr>
        <p:spPr>
          <a:xfrm>
            <a:off x="468086" y="2831218"/>
            <a:ext cx="2124531" cy="2232986"/>
          </a:xfrm>
          <a:prstGeom prst="roundRect">
            <a:avLst/>
          </a:prstGeom>
          <a:blipFill dpi="0" rotWithShape="1">
            <a:blip r:embed="rId9"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73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TotalTime>
  <Words>2614</Words>
  <Application>Microsoft Office PowerPoint</Application>
  <PresentationFormat>Custom</PresentationFormat>
  <Paragraphs>542</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Eng Shadi</cp:lastModifiedBy>
  <cp:revision>14</cp:revision>
  <dcterms:created xsi:type="dcterms:W3CDTF">2023-09-20T20:55:38Z</dcterms:created>
  <dcterms:modified xsi:type="dcterms:W3CDTF">2023-10-11T17:31:30Z</dcterms:modified>
</cp:coreProperties>
</file>